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2"/>
  </p:notesMasterIdLst>
  <p:sldIdLst>
    <p:sldId id="402" r:id="rId2"/>
    <p:sldId id="435" r:id="rId3"/>
    <p:sldId id="355" r:id="rId4"/>
    <p:sldId id="342" r:id="rId5"/>
    <p:sldId id="436" r:id="rId6"/>
    <p:sldId id="343" r:id="rId7"/>
    <p:sldId id="344" r:id="rId8"/>
    <p:sldId id="349" r:id="rId9"/>
    <p:sldId id="345" r:id="rId10"/>
    <p:sldId id="348" r:id="rId11"/>
    <p:sldId id="330" r:id="rId12"/>
    <p:sldId id="366" r:id="rId13"/>
    <p:sldId id="367" r:id="rId14"/>
    <p:sldId id="433" r:id="rId15"/>
    <p:sldId id="431" r:id="rId16"/>
    <p:sldId id="432" r:id="rId17"/>
    <p:sldId id="368" r:id="rId18"/>
    <p:sldId id="371" r:id="rId19"/>
    <p:sldId id="370" r:id="rId20"/>
    <p:sldId id="374" r:id="rId21"/>
    <p:sldId id="322" r:id="rId22"/>
    <p:sldId id="392" r:id="rId23"/>
    <p:sldId id="395" r:id="rId24"/>
    <p:sldId id="372" r:id="rId25"/>
    <p:sldId id="434" r:id="rId26"/>
    <p:sldId id="437" r:id="rId27"/>
    <p:sldId id="403" r:id="rId28"/>
    <p:sldId id="438" r:id="rId29"/>
    <p:sldId id="404" r:id="rId30"/>
    <p:sldId id="408" r:id="rId31"/>
    <p:sldId id="410" r:id="rId32"/>
    <p:sldId id="411" r:id="rId33"/>
    <p:sldId id="412" r:id="rId34"/>
    <p:sldId id="414" r:id="rId35"/>
    <p:sldId id="421" r:id="rId36"/>
    <p:sldId id="423" r:id="rId37"/>
    <p:sldId id="424" r:id="rId38"/>
    <p:sldId id="425" r:id="rId39"/>
    <p:sldId id="430" r:id="rId40"/>
    <p:sldId id="439" r:id="rId4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00"/>
    <a:srgbClr val="CCE76B"/>
    <a:srgbClr val="FF6600"/>
    <a:srgbClr val="CC0066"/>
    <a:srgbClr val="F06F6C"/>
    <a:srgbClr val="E92C27"/>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09" autoAdjust="0"/>
  </p:normalViewPr>
  <p:slideViewPr>
    <p:cSldViewPr>
      <p:cViewPr>
        <p:scale>
          <a:sx n="75" d="100"/>
          <a:sy n="75" d="100"/>
        </p:scale>
        <p:origin x="-1008" y="-708"/>
      </p:cViewPr>
      <p:guideLst>
        <p:guide orient="horz" pos="2160"/>
        <p:guide pos="2880"/>
      </p:guideLst>
    </p:cSldViewPr>
  </p:slideViewPr>
  <p:outlineViewPr>
    <p:cViewPr>
      <p:scale>
        <a:sx n="33" d="100"/>
        <a:sy n="33" d="100"/>
      </p:scale>
      <p:origin x="0" y="4992"/>
    </p:cViewPr>
  </p:outlineViewPr>
  <p:notesTextViewPr>
    <p:cViewPr>
      <p:scale>
        <a:sx n="100" d="100"/>
        <a:sy n="100" d="100"/>
      </p:scale>
      <p:origin x="0" y="0"/>
    </p:cViewPr>
  </p:notesTextViewPr>
  <p:sorterViewPr>
    <p:cViewPr>
      <p:scale>
        <a:sx n="100" d="100"/>
        <a:sy n="100" d="100"/>
      </p:scale>
      <p:origin x="0" y="75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it-IT"/>
          </a:p>
        </p:txBody>
      </p:sp>
      <p:sp>
        <p:nvSpPr>
          <p:cNvPr id="860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F98011C7-ACE4-48F4-9742-453D767EEAD0}" type="datetimeFigureOut">
              <a:rPr lang="it-IT"/>
              <a:pPr>
                <a:defRPr/>
              </a:pPr>
              <a:t>03/02/2014</a:t>
            </a:fld>
            <a:endParaRPr lang="it-IT"/>
          </a:p>
        </p:txBody>
      </p:sp>
      <p:sp>
        <p:nvSpPr>
          <p:cNvPr id="430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60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860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it-IT"/>
          </a:p>
        </p:txBody>
      </p:sp>
      <p:sp>
        <p:nvSpPr>
          <p:cNvPr id="860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51A66642-EC50-467C-A2A2-BAEB35CF31DA}" type="slidenum">
              <a:rPr lang="it-IT"/>
              <a:pPr>
                <a:defRPr/>
              </a:pPr>
              <a:t>‹N›</a:t>
            </a:fld>
            <a:endParaRPr lang="it-IT"/>
          </a:p>
        </p:txBody>
      </p:sp>
    </p:spTree>
    <p:extLst>
      <p:ext uri="{BB962C8B-B14F-4D97-AF65-F5344CB8AC3E}">
        <p14:creationId xmlns:p14="http://schemas.microsoft.com/office/powerpoint/2010/main" val="39933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r>
              <a:rPr lang="it-IT" dirty="0" smtClean="0">
                <a:solidFill>
                  <a:srgbClr val="000000"/>
                </a:solidFill>
              </a:rPr>
              <a:t>Questi sono i dati di questo lavoro a 3 </a:t>
            </a:r>
            <a:r>
              <a:rPr lang="it-IT" dirty="0" err="1" smtClean="0">
                <a:solidFill>
                  <a:srgbClr val="000000"/>
                </a:solidFill>
              </a:rPr>
              <a:t>aa</a:t>
            </a:r>
            <a:r>
              <a:rPr lang="it-IT" dirty="0" smtClean="0">
                <a:solidFill>
                  <a:srgbClr val="000000"/>
                </a:solidFill>
              </a:rPr>
              <a:t>. 3  centri, 156 </a:t>
            </a:r>
            <a:r>
              <a:rPr lang="it-IT" dirty="0" err="1" smtClean="0">
                <a:solidFill>
                  <a:srgbClr val="000000"/>
                </a:solidFill>
              </a:rPr>
              <a:t>pts</a:t>
            </a:r>
            <a:r>
              <a:rPr lang="it-IT" dirty="0" smtClean="0">
                <a:solidFill>
                  <a:srgbClr val="000000"/>
                </a:solidFill>
              </a:rPr>
              <a:t>. </a:t>
            </a:r>
            <a:r>
              <a:rPr lang="it-IT" dirty="0" err="1" smtClean="0">
                <a:solidFill>
                  <a:srgbClr val="000000"/>
                </a:solidFill>
              </a:rPr>
              <a:t>About</a:t>
            </a:r>
            <a:r>
              <a:rPr lang="it-IT" dirty="0" smtClean="0">
                <a:solidFill>
                  <a:srgbClr val="000000"/>
                </a:solidFill>
              </a:rPr>
              <a:t> 75% </a:t>
            </a:r>
            <a:r>
              <a:rPr lang="it-IT" dirty="0" err="1" smtClean="0">
                <a:solidFill>
                  <a:srgbClr val="000000"/>
                </a:solidFill>
              </a:rPr>
              <a:t>cured</a:t>
            </a:r>
            <a:r>
              <a:rPr lang="it-IT" dirty="0" smtClean="0">
                <a:solidFill>
                  <a:srgbClr val="000000"/>
                </a:solidFill>
              </a:rPr>
              <a:t> (cure </a:t>
            </a:r>
            <a:r>
              <a:rPr lang="it-IT" dirty="0" err="1" smtClean="0">
                <a:solidFill>
                  <a:srgbClr val="000000"/>
                </a:solidFill>
              </a:rPr>
              <a:t>defined</a:t>
            </a:r>
            <a:r>
              <a:rPr lang="it-IT" dirty="0" smtClean="0">
                <a:solidFill>
                  <a:srgbClr val="000000"/>
                </a:solidFill>
              </a:rPr>
              <a:t> </a:t>
            </a:r>
            <a:r>
              <a:rPr lang="it-IT" dirty="0" err="1" smtClean="0">
                <a:solidFill>
                  <a:srgbClr val="000000"/>
                </a:solidFill>
              </a:rPr>
              <a:t>as</a:t>
            </a:r>
            <a:r>
              <a:rPr lang="it-IT" dirty="0" smtClean="0">
                <a:solidFill>
                  <a:srgbClr val="000000"/>
                </a:solidFill>
              </a:rPr>
              <a:t> </a:t>
            </a:r>
            <a:r>
              <a:rPr lang="it-IT" dirty="0" err="1" smtClean="0">
                <a:solidFill>
                  <a:srgbClr val="000000"/>
                </a:solidFill>
              </a:rPr>
              <a:t>wearing</a:t>
            </a:r>
            <a:r>
              <a:rPr lang="it-IT" dirty="0" smtClean="0">
                <a:solidFill>
                  <a:srgbClr val="000000"/>
                </a:solidFill>
              </a:rPr>
              <a:t> no pad or a single </a:t>
            </a:r>
            <a:r>
              <a:rPr lang="it-IT" dirty="0" err="1" smtClean="0">
                <a:solidFill>
                  <a:srgbClr val="000000"/>
                </a:solidFill>
              </a:rPr>
              <a:t>safety</a:t>
            </a:r>
            <a:r>
              <a:rPr lang="it-IT" dirty="0" smtClean="0">
                <a:solidFill>
                  <a:srgbClr val="000000"/>
                </a:solidFill>
              </a:rPr>
              <a:t> pad) or </a:t>
            </a:r>
            <a:r>
              <a:rPr lang="it-IT" dirty="0" err="1" smtClean="0">
                <a:solidFill>
                  <a:srgbClr val="000000"/>
                </a:solidFill>
              </a:rPr>
              <a:t>improved</a:t>
            </a:r>
            <a:r>
              <a:rPr lang="it-IT" dirty="0" smtClean="0">
                <a:solidFill>
                  <a:srgbClr val="000000"/>
                </a:solidFill>
              </a:rPr>
              <a:t> (</a:t>
            </a:r>
            <a:r>
              <a:rPr lang="it-IT" dirty="0" err="1" smtClean="0">
                <a:solidFill>
                  <a:srgbClr val="000000"/>
                </a:solidFill>
              </a:rPr>
              <a:t>improvement</a:t>
            </a:r>
            <a:r>
              <a:rPr lang="it-IT" dirty="0" smtClean="0">
                <a:solidFill>
                  <a:srgbClr val="000000"/>
                </a:solidFill>
              </a:rPr>
              <a:t> </a:t>
            </a:r>
            <a:r>
              <a:rPr lang="it-IT" dirty="0" err="1" smtClean="0">
                <a:solidFill>
                  <a:srgbClr val="000000"/>
                </a:solidFill>
              </a:rPr>
              <a:t>defined</a:t>
            </a:r>
            <a:r>
              <a:rPr lang="it-IT" dirty="0" smtClean="0">
                <a:solidFill>
                  <a:srgbClr val="000000"/>
                </a:solidFill>
              </a:rPr>
              <a:t> </a:t>
            </a:r>
            <a:r>
              <a:rPr lang="it-IT" dirty="0" err="1" smtClean="0">
                <a:solidFill>
                  <a:srgbClr val="000000"/>
                </a:solidFill>
              </a:rPr>
              <a:t>as</a:t>
            </a:r>
            <a:r>
              <a:rPr lang="it-IT" dirty="0" smtClean="0">
                <a:solidFill>
                  <a:srgbClr val="000000"/>
                </a:solidFill>
              </a:rPr>
              <a:t> </a:t>
            </a:r>
            <a:r>
              <a:rPr lang="it-IT" dirty="0" err="1" smtClean="0">
                <a:solidFill>
                  <a:srgbClr val="000000"/>
                </a:solidFill>
              </a:rPr>
              <a:t>wearing</a:t>
            </a:r>
            <a:r>
              <a:rPr lang="it-IT" dirty="0" smtClean="0">
                <a:solidFill>
                  <a:srgbClr val="000000"/>
                </a:solidFill>
              </a:rPr>
              <a:t> </a:t>
            </a:r>
            <a:r>
              <a:rPr lang="it-IT" dirty="0" err="1" smtClean="0">
                <a:solidFill>
                  <a:srgbClr val="000000"/>
                </a:solidFill>
              </a:rPr>
              <a:t>one</a:t>
            </a:r>
            <a:r>
              <a:rPr lang="it-IT" dirty="0" smtClean="0">
                <a:solidFill>
                  <a:srgbClr val="000000"/>
                </a:solidFill>
              </a:rPr>
              <a:t> or </a:t>
            </a:r>
            <a:r>
              <a:rPr lang="it-IT" dirty="0" err="1" smtClean="0">
                <a:solidFill>
                  <a:srgbClr val="000000"/>
                </a:solidFill>
              </a:rPr>
              <a:t>two</a:t>
            </a:r>
            <a:r>
              <a:rPr lang="it-IT" dirty="0" smtClean="0">
                <a:solidFill>
                  <a:srgbClr val="000000"/>
                </a:solidFill>
              </a:rPr>
              <a:t> </a:t>
            </a:r>
            <a:r>
              <a:rPr lang="it-IT" dirty="0" err="1" smtClean="0">
                <a:solidFill>
                  <a:srgbClr val="000000"/>
                </a:solidFill>
              </a:rPr>
              <a:t>pads</a:t>
            </a:r>
            <a:r>
              <a:rPr lang="it-IT" dirty="0" smtClean="0">
                <a:solidFill>
                  <a:srgbClr val="000000"/>
                </a:solidFill>
              </a:rPr>
              <a:t> per </a:t>
            </a:r>
            <a:r>
              <a:rPr lang="it-IT" dirty="0" err="1" smtClean="0">
                <a:solidFill>
                  <a:srgbClr val="000000"/>
                </a:solidFill>
              </a:rPr>
              <a:t>day</a:t>
            </a:r>
            <a:r>
              <a:rPr lang="it-IT" dirty="0" smtClean="0">
                <a:solidFill>
                  <a:srgbClr val="000000"/>
                </a:solidFill>
              </a:rPr>
              <a:t> and a </a:t>
            </a:r>
            <a:r>
              <a:rPr lang="it-IT" dirty="0" err="1" smtClean="0">
                <a:solidFill>
                  <a:srgbClr val="000000"/>
                </a:solidFill>
              </a:rPr>
              <a:t>reduction</a:t>
            </a:r>
            <a:r>
              <a:rPr lang="it-IT" dirty="0" smtClean="0">
                <a:solidFill>
                  <a:srgbClr val="000000"/>
                </a:solidFill>
              </a:rPr>
              <a:t> in </a:t>
            </a:r>
            <a:r>
              <a:rPr lang="it-IT" dirty="0" err="1" smtClean="0">
                <a:solidFill>
                  <a:srgbClr val="000000"/>
                </a:solidFill>
              </a:rPr>
              <a:t>daily</a:t>
            </a:r>
            <a:r>
              <a:rPr lang="it-IT" dirty="0" smtClean="0">
                <a:solidFill>
                  <a:srgbClr val="000000"/>
                </a:solidFill>
              </a:rPr>
              <a:t> pad </a:t>
            </a:r>
            <a:r>
              <a:rPr lang="it-IT" dirty="0" err="1" smtClean="0">
                <a:solidFill>
                  <a:srgbClr val="000000"/>
                </a:solidFill>
              </a:rPr>
              <a:t>use</a:t>
            </a:r>
            <a:r>
              <a:rPr lang="it-IT" dirty="0" smtClean="0">
                <a:solidFill>
                  <a:srgbClr val="000000"/>
                </a:solidFill>
              </a:rPr>
              <a:t> </a:t>
            </a:r>
            <a:r>
              <a:rPr lang="it-IT" dirty="0" err="1" smtClean="0">
                <a:solidFill>
                  <a:srgbClr val="000000"/>
                </a:solidFill>
              </a:rPr>
              <a:t>of</a:t>
            </a:r>
            <a:r>
              <a:rPr lang="it-IT" dirty="0" smtClean="0">
                <a:solidFill>
                  <a:srgbClr val="000000"/>
                </a:solidFill>
              </a:rPr>
              <a:t> 50%). A total </a:t>
            </a:r>
            <a:r>
              <a:rPr lang="it-IT" dirty="0" err="1" smtClean="0">
                <a:solidFill>
                  <a:srgbClr val="000000"/>
                </a:solidFill>
              </a:rPr>
              <a:t>of</a:t>
            </a:r>
            <a:r>
              <a:rPr lang="it-IT" dirty="0" smtClean="0">
                <a:solidFill>
                  <a:srgbClr val="000000"/>
                </a:solidFill>
              </a:rPr>
              <a:t> 109 </a:t>
            </a:r>
            <a:r>
              <a:rPr lang="it-IT" dirty="0" err="1" smtClean="0">
                <a:solidFill>
                  <a:srgbClr val="000000"/>
                </a:solidFill>
              </a:rPr>
              <a:t>complications</a:t>
            </a:r>
            <a:r>
              <a:rPr lang="it-IT" dirty="0" smtClean="0">
                <a:solidFill>
                  <a:srgbClr val="000000"/>
                </a:solidFill>
              </a:rPr>
              <a:t>, the </a:t>
            </a:r>
            <a:r>
              <a:rPr lang="it-IT" dirty="0" err="1" smtClean="0">
                <a:solidFill>
                  <a:srgbClr val="000000"/>
                </a:solidFill>
              </a:rPr>
              <a:t>vast</a:t>
            </a:r>
            <a:r>
              <a:rPr lang="it-IT" dirty="0" smtClean="0">
                <a:solidFill>
                  <a:srgbClr val="000000"/>
                </a:solidFill>
              </a:rPr>
              <a:t> </a:t>
            </a:r>
            <a:r>
              <a:rPr lang="it-IT" dirty="0" err="1" smtClean="0">
                <a:solidFill>
                  <a:srgbClr val="000000"/>
                </a:solidFill>
              </a:rPr>
              <a:t>majority</a:t>
            </a:r>
            <a:r>
              <a:rPr lang="it-IT" dirty="0" smtClean="0">
                <a:solidFill>
                  <a:srgbClr val="000000"/>
                </a:solidFill>
              </a:rPr>
              <a:t> (</a:t>
            </a:r>
            <a:r>
              <a:rPr lang="it-IT" dirty="0" err="1" smtClean="0">
                <a:solidFill>
                  <a:srgbClr val="000000"/>
                </a:solidFill>
              </a:rPr>
              <a:t>mainly</a:t>
            </a:r>
            <a:r>
              <a:rPr lang="it-IT" dirty="0" smtClean="0">
                <a:solidFill>
                  <a:srgbClr val="000000"/>
                </a:solidFill>
              </a:rPr>
              <a:t> </a:t>
            </a:r>
            <a:r>
              <a:rPr lang="it-IT" dirty="0" err="1" smtClean="0">
                <a:solidFill>
                  <a:srgbClr val="000000"/>
                </a:solidFill>
              </a:rPr>
              <a:t>mild</a:t>
            </a:r>
            <a:r>
              <a:rPr lang="it-IT" dirty="0" smtClean="0">
                <a:solidFill>
                  <a:srgbClr val="000000"/>
                </a:solidFill>
              </a:rPr>
              <a:t> </a:t>
            </a:r>
            <a:r>
              <a:rPr lang="it-IT" dirty="0" err="1" smtClean="0">
                <a:solidFill>
                  <a:srgbClr val="000000"/>
                </a:solidFill>
              </a:rPr>
              <a:t>perineal</a:t>
            </a:r>
            <a:r>
              <a:rPr lang="it-IT" dirty="0" smtClean="0">
                <a:solidFill>
                  <a:srgbClr val="000000"/>
                </a:solidFill>
              </a:rPr>
              <a:t> </a:t>
            </a:r>
            <a:r>
              <a:rPr lang="it-IT" dirty="0" err="1" smtClean="0">
                <a:solidFill>
                  <a:srgbClr val="000000"/>
                </a:solidFill>
              </a:rPr>
              <a:t>pain</a:t>
            </a:r>
            <a:r>
              <a:rPr lang="it-IT" dirty="0" smtClean="0">
                <a:solidFill>
                  <a:srgbClr val="000000"/>
                </a:solidFill>
              </a:rPr>
              <a:t>) </a:t>
            </a:r>
            <a:r>
              <a:rPr lang="it-IT" dirty="0" err="1" smtClean="0">
                <a:solidFill>
                  <a:srgbClr val="000000"/>
                </a:solidFill>
              </a:rPr>
              <a:t>were</a:t>
            </a:r>
            <a:r>
              <a:rPr lang="it-IT" dirty="0" smtClean="0">
                <a:solidFill>
                  <a:srgbClr val="000000"/>
                </a:solidFill>
              </a:rPr>
              <a:t> </a:t>
            </a:r>
            <a:r>
              <a:rPr lang="it-IT" dirty="0" err="1" smtClean="0">
                <a:solidFill>
                  <a:srgbClr val="000000"/>
                </a:solidFill>
              </a:rPr>
              <a:t>of</a:t>
            </a:r>
            <a:r>
              <a:rPr lang="it-IT" dirty="0" smtClean="0">
                <a:solidFill>
                  <a:srgbClr val="000000"/>
                </a:solidFill>
              </a:rPr>
              <a:t> low </a:t>
            </a:r>
            <a:r>
              <a:rPr lang="it-IT" dirty="0" err="1" smtClean="0">
                <a:solidFill>
                  <a:srgbClr val="000000"/>
                </a:solidFill>
              </a:rPr>
              <a:t>grade</a:t>
            </a:r>
            <a:r>
              <a:rPr lang="it-IT" dirty="0" smtClean="0">
                <a:solidFill>
                  <a:srgbClr val="000000"/>
                </a:solidFill>
              </a:rPr>
              <a:t>, </a:t>
            </a:r>
            <a:r>
              <a:rPr lang="it-IT" dirty="0" err="1" smtClean="0">
                <a:solidFill>
                  <a:srgbClr val="000000"/>
                </a:solidFill>
              </a:rPr>
              <a:t>with</a:t>
            </a:r>
            <a:r>
              <a:rPr lang="it-IT" dirty="0" smtClean="0">
                <a:solidFill>
                  <a:srgbClr val="000000"/>
                </a:solidFill>
              </a:rPr>
              <a:t> a single </a:t>
            </a:r>
            <a:r>
              <a:rPr lang="it-IT" dirty="0" err="1" smtClean="0">
                <a:solidFill>
                  <a:srgbClr val="000000"/>
                </a:solidFill>
              </a:rPr>
              <a:t>patient</a:t>
            </a:r>
            <a:r>
              <a:rPr lang="it-IT" dirty="0" smtClean="0">
                <a:solidFill>
                  <a:srgbClr val="000000"/>
                </a:solidFill>
              </a:rPr>
              <a:t> </a:t>
            </a:r>
            <a:r>
              <a:rPr lang="it-IT" dirty="0" err="1" smtClean="0">
                <a:solidFill>
                  <a:srgbClr val="000000"/>
                </a:solidFill>
              </a:rPr>
              <a:t>requiring</a:t>
            </a:r>
            <a:r>
              <a:rPr lang="it-IT" dirty="0" smtClean="0">
                <a:solidFill>
                  <a:srgbClr val="000000"/>
                </a:solidFill>
              </a:rPr>
              <a:t> </a:t>
            </a:r>
            <a:r>
              <a:rPr lang="it-IT" dirty="0" err="1" smtClean="0">
                <a:solidFill>
                  <a:srgbClr val="000000"/>
                </a:solidFill>
              </a:rPr>
              <a:t>reoperation</a:t>
            </a:r>
            <a:r>
              <a:rPr lang="it-IT" dirty="0" smtClean="0">
                <a:solidFill>
                  <a:srgbClr val="000000"/>
                </a:solidFill>
              </a:rPr>
              <a:t> </a:t>
            </a:r>
            <a:r>
              <a:rPr lang="it-IT" dirty="0" err="1" smtClean="0">
                <a:solidFill>
                  <a:srgbClr val="000000"/>
                </a:solidFill>
              </a:rPr>
              <a:t>to</a:t>
            </a:r>
            <a:r>
              <a:rPr lang="it-IT" dirty="0" smtClean="0">
                <a:solidFill>
                  <a:srgbClr val="000000"/>
                </a:solidFill>
              </a:rPr>
              <a:t> </a:t>
            </a:r>
            <a:r>
              <a:rPr lang="it-IT" dirty="0" err="1" smtClean="0">
                <a:solidFill>
                  <a:srgbClr val="000000"/>
                </a:solidFill>
              </a:rPr>
              <a:t>explant</a:t>
            </a:r>
            <a:r>
              <a:rPr lang="it-IT" dirty="0" smtClean="0">
                <a:solidFill>
                  <a:srgbClr val="000000"/>
                </a:solidFill>
              </a:rPr>
              <a:t> </a:t>
            </a:r>
            <a:r>
              <a:rPr lang="it-IT" dirty="0" err="1" smtClean="0">
                <a:solidFill>
                  <a:srgbClr val="000000"/>
                </a:solidFill>
              </a:rPr>
              <a:t>an</a:t>
            </a:r>
            <a:r>
              <a:rPr lang="it-IT" dirty="0" smtClean="0">
                <a:solidFill>
                  <a:srgbClr val="000000"/>
                </a:solidFill>
              </a:rPr>
              <a:t> </a:t>
            </a:r>
            <a:r>
              <a:rPr lang="it-IT" dirty="0" err="1" smtClean="0">
                <a:solidFill>
                  <a:srgbClr val="000000"/>
                </a:solidFill>
              </a:rPr>
              <a:t>infected</a:t>
            </a:r>
            <a:r>
              <a:rPr lang="it-IT" dirty="0" smtClean="0">
                <a:solidFill>
                  <a:srgbClr val="000000"/>
                </a:solidFill>
              </a:rPr>
              <a:t> </a:t>
            </a:r>
            <a:r>
              <a:rPr lang="it-IT" dirty="0" err="1" smtClean="0">
                <a:solidFill>
                  <a:srgbClr val="000000"/>
                </a:solidFill>
              </a:rPr>
              <a:t>sling</a:t>
            </a:r>
            <a:r>
              <a:rPr lang="it-IT" dirty="0" smtClean="0">
                <a:solidFill>
                  <a:srgbClr val="000000"/>
                </a:solidFill>
              </a:rPr>
              <a:t> </a:t>
            </a:r>
            <a:r>
              <a:rPr lang="it-IT" dirty="0" err="1" smtClean="0">
                <a:solidFill>
                  <a:srgbClr val="000000"/>
                </a:solidFill>
              </a:rPr>
              <a:t>during</a:t>
            </a:r>
            <a:r>
              <a:rPr lang="it-IT" dirty="0" smtClean="0">
                <a:solidFill>
                  <a:srgbClr val="000000"/>
                </a:solidFill>
              </a:rPr>
              <a:t> </a:t>
            </a:r>
            <a:r>
              <a:rPr lang="it-IT" dirty="0" err="1" smtClean="0">
                <a:solidFill>
                  <a:srgbClr val="000000"/>
                </a:solidFill>
              </a:rPr>
              <a:t>symphysitis</a:t>
            </a:r>
            <a:endParaRPr lang="it-IT" dirty="0" smtClean="0">
              <a:solidFill>
                <a:srgbClr val="000000"/>
              </a:solidFill>
            </a:endParaRPr>
          </a:p>
          <a:p>
            <a:pPr eaLnBrk="1" hangingPunct="1"/>
            <a:endParaRPr 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charset="-128"/>
              </a:rPr>
              <a:t>I think you will all agree that there has been a remarkable evolution over the past decade when it comes to  slings for surgery for stress incontinence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4" name="Segnaposto data 29"/>
          <p:cNvSpPr>
            <a:spLocks noGrp="1"/>
          </p:cNvSpPr>
          <p:nvPr>
            <p:ph type="dt" sz="half" idx="10"/>
          </p:nvPr>
        </p:nvSpPr>
        <p:spPr/>
        <p:txBody>
          <a:bodyPr/>
          <a:lstStyle>
            <a:lvl1pPr>
              <a:defRPr/>
            </a:lvl1pPr>
          </a:lstStyle>
          <a:p>
            <a:pPr>
              <a:defRPr/>
            </a:pPr>
            <a:fld id="{72630C91-EE5E-4219-B0BD-7148BDCBAEDD}" type="datetimeFigureOut">
              <a:rPr lang="it-IT"/>
              <a:pPr>
                <a:defRPr/>
              </a:pPr>
              <a:t>03/02/2014</a:t>
            </a:fld>
            <a:endParaRPr lang="it-IT"/>
          </a:p>
        </p:txBody>
      </p:sp>
      <p:sp>
        <p:nvSpPr>
          <p:cNvPr id="5" name="Segnaposto piè di pagina 18"/>
          <p:cNvSpPr>
            <a:spLocks noGrp="1"/>
          </p:cNvSpPr>
          <p:nvPr>
            <p:ph type="ftr" sz="quarter" idx="11"/>
          </p:nvPr>
        </p:nvSpPr>
        <p:spPr/>
        <p:txBody>
          <a:bodyPr/>
          <a:lstStyle>
            <a:lvl1pPr>
              <a:defRPr/>
            </a:lvl1pPr>
          </a:lstStyle>
          <a:p>
            <a:pPr>
              <a:defRPr/>
            </a:pPr>
            <a:endParaRPr lang="it-IT"/>
          </a:p>
        </p:txBody>
      </p:sp>
      <p:sp>
        <p:nvSpPr>
          <p:cNvPr id="6" name="Segnaposto numero diapositiva 26"/>
          <p:cNvSpPr>
            <a:spLocks noGrp="1"/>
          </p:cNvSpPr>
          <p:nvPr>
            <p:ph type="sldNum" sz="quarter" idx="12"/>
          </p:nvPr>
        </p:nvSpPr>
        <p:spPr/>
        <p:txBody>
          <a:bodyPr/>
          <a:lstStyle>
            <a:lvl1pPr>
              <a:defRPr/>
            </a:lvl1pPr>
          </a:lstStyle>
          <a:p>
            <a:pPr>
              <a:defRPr/>
            </a:pPr>
            <a:fld id="{59227B9B-05E6-4709-9BC3-B81CAAB696F8}"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F5956303-B517-43B5-A421-1AD25D854A14}" type="datetimeFigureOut">
              <a:rPr lang="it-IT"/>
              <a:pPr>
                <a:defRPr/>
              </a:pPr>
              <a:t>03/02/2014</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2D46E312-AC64-4ED6-B2ED-2E982E39343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F353C1EB-3375-4ABD-9325-369EA557DE34}" type="datetimeFigureOut">
              <a:rPr lang="it-IT"/>
              <a:pPr>
                <a:defRPr/>
              </a:pPr>
              <a:t>03/02/2014</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0F7E699C-058C-4EA4-BB78-F16567C1B4E8}"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FFC66718-1AE5-496B-A601-C9059AF97562}" type="datetimeFigureOut">
              <a:rPr lang="it-IT"/>
              <a:pPr>
                <a:defRPr/>
              </a:pPr>
              <a:t>03/02/2014</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6B907459-B624-467C-AC92-DBB0B1CF95E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0417FE22-6738-4330-952B-1A30DD1C035E}" type="datetimeFigureOut">
              <a:rPr lang="it-IT"/>
              <a:pPr>
                <a:defRPr/>
              </a:pPr>
              <a:t>03/02/2014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21E9509-8B53-4190-96CE-E49E2187076B}"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D56336B1-4DE2-4E4F-B173-BC4775C91B11}" type="datetimeFigureOut">
              <a:rPr lang="it-IT"/>
              <a:pPr>
                <a:defRPr/>
              </a:pPr>
              <a:t>03/02/2014</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8C4946D9-4A45-4CA1-92E5-374338CFFBA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9"/>
          <p:cNvSpPr>
            <a:spLocks noGrp="1"/>
          </p:cNvSpPr>
          <p:nvPr>
            <p:ph type="dt" sz="half" idx="10"/>
          </p:nvPr>
        </p:nvSpPr>
        <p:spPr/>
        <p:txBody>
          <a:bodyPr/>
          <a:lstStyle>
            <a:lvl1pPr>
              <a:defRPr/>
            </a:lvl1pPr>
          </a:lstStyle>
          <a:p>
            <a:pPr>
              <a:defRPr/>
            </a:pPr>
            <a:fld id="{99637898-5D7E-40DB-8C37-46157866AD24}" type="datetimeFigureOut">
              <a:rPr lang="it-IT"/>
              <a:pPr>
                <a:defRPr/>
              </a:pPr>
              <a:t>03/02/2014</a:t>
            </a:fld>
            <a:endParaRPr lang="it-IT"/>
          </a:p>
        </p:txBody>
      </p:sp>
      <p:sp>
        <p:nvSpPr>
          <p:cNvPr id="8" name="Segnaposto piè di pagina 21"/>
          <p:cNvSpPr>
            <a:spLocks noGrp="1"/>
          </p:cNvSpPr>
          <p:nvPr>
            <p:ph type="ftr" sz="quarter" idx="11"/>
          </p:nvPr>
        </p:nvSpPr>
        <p:spPr/>
        <p:txBody>
          <a:bodyPr/>
          <a:lstStyle>
            <a:lvl1pPr>
              <a:defRPr/>
            </a:lvl1pPr>
          </a:lstStyle>
          <a:p>
            <a:pPr>
              <a:defRPr/>
            </a:pPr>
            <a:endParaRPr lang="it-IT"/>
          </a:p>
        </p:txBody>
      </p:sp>
      <p:sp>
        <p:nvSpPr>
          <p:cNvPr id="9" name="Segnaposto numero diapositiva 17"/>
          <p:cNvSpPr>
            <a:spLocks noGrp="1"/>
          </p:cNvSpPr>
          <p:nvPr>
            <p:ph type="sldNum" sz="quarter" idx="12"/>
          </p:nvPr>
        </p:nvSpPr>
        <p:spPr/>
        <p:txBody>
          <a:bodyPr/>
          <a:lstStyle>
            <a:lvl1pPr>
              <a:defRPr/>
            </a:lvl1pPr>
          </a:lstStyle>
          <a:p>
            <a:pPr>
              <a:defRPr/>
            </a:pPr>
            <a:fld id="{649693A1-D36C-46F3-B95B-C31A76D52082}"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data 9"/>
          <p:cNvSpPr>
            <a:spLocks noGrp="1"/>
          </p:cNvSpPr>
          <p:nvPr>
            <p:ph type="dt" sz="half" idx="10"/>
          </p:nvPr>
        </p:nvSpPr>
        <p:spPr/>
        <p:txBody>
          <a:bodyPr/>
          <a:lstStyle>
            <a:lvl1pPr>
              <a:defRPr/>
            </a:lvl1pPr>
          </a:lstStyle>
          <a:p>
            <a:pPr>
              <a:defRPr/>
            </a:pPr>
            <a:fld id="{1AE3E28F-A856-40EA-B877-91B3851FEE07}" type="datetimeFigureOut">
              <a:rPr lang="it-IT"/>
              <a:pPr>
                <a:defRPr/>
              </a:pPr>
              <a:t>03/02/2014</a:t>
            </a:fld>
            <a:endParaRPr lang="it-IT"/>
          </a:p>
        </p:txBody>
      </p:sp>
      <p:sp>
        <p:nvSpPr>
          <p:cNvPr id="4" name="Segnaposto piè di pagina 21"/>
          <p:cNvSpPr>
            <a:spLocks noGrp="1"/>
          </p:cNvSpPr>
          <p:nvPr>
            <p:ph type="ftr" sz="quarter" idx="11"/>
          </p:nvPr>
        </p:nvSpPr>
        <p:spPr/>
        <p:txBody>
          <a:bodyPr/>
          <a:lstStyle>
            <a:lvl1pPr>
              <a:defRPr/>
            </a:lvl1pPr>
          </a:lstStyle>
          <a:p>
            <a:pPr>
              <a:defRPr/>
            </a:pPr>
            <a:endParaRPr lang="it-IT"/>
          </a:p>
        </p:txBody>
      </p:sp>
      <p:sp>
        <p:nvSpPr>
          <p:cNvPr id="5" name="Segnaposto numero diapositiva 17"/>
          <p:cNvSpPr>
            <a:spLocks noGrp="1"/>
          </p:cNvSpPr>
          <p:nvPr>
            <p:ph type="sldNum" sz="quarter" idx="12"/>
          </p:nvPr>
        </p:nvSpPr>
        <p:spPr/>
        <p:txBody>
          <a:bodyPr/>
          <a:lstStyle>
            <a:lvl1pPr>
              <a:defRPr/>
            </a:lvl1pPr>
          </a:lstStyle>
          <a:p>
            <a:pPr>
              <a:defRPr/>
            </a:pPr>
            <a:fld id="{957682A2-3624-4AC4-9017-BF0290F29EE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p:cNvSpPr>
            <a:spLocks noGrp="1"/>
          </p:cNvSpPr>
          <p:nvPr>
            <p:ph type="dt" sz="half" idx="10"/>
          </p:nvPr>
        </p:nvSpPr>
        <p:spPr/>
        <p:txBody>
          <a:bodyPr/>
          <a:lstStyle>
            <a:lvl1pPr>
              <a:defRPr/>
            </a:lvl1pPr>
          </a:lstStyle>
          <a:p>
            <a:pPr>
              <a:defRPr/>
            </a:pPr>
            <a:fld id="{9F145C60-D23E-4551-98B4-1F87362E32E7}" type="datetimeFigureOut">
              <a:rPr lang="it-IT"/>
              <a:pPr>
                <a:defRPr/>
              </a:pPr>
              <a:t>03/02/2014</a:t>
            </a:fld>
            <a:endParaRPr lang="it-IT"/>
          </a:p>
        </p:txBody>
      </p:sp>
      <p:sp>
        <p:nvSpPr>
          <p:cNvPr id="3" name="Segnaposto piè di pagina 21"/>
          <p:cNvSpPr>
            <a:spLocks noGrp="1"/>
          </p:cNvSpPr>
          <p:nvPr>
            <p:ph type="ftr" sz="quarter" idx="11"/>
          </p:nvPr>
        </p:nvSpPr>
        <p:spPr/>
        <p:txBody>
          <a:bodyPr/>
          <a:lstStyle>
            <a:lvl1pPr>
              <a:defRPr/>
            </a:lvl1pPr>
          </a:lstStyle>
          <a:p>
            <a:pPr>
              <a:defRPr/>
            </a:pPr>
            <a:endParaRPr lang="it-IT"/>
          </a:p>
        </p:txBody>
      </p:sp>
      <p:sp>
        <p:nvSpPr>
          <p:cNvPr id="4" name="Segnaposto numero diapositiva 17"/>
          <p:cNvSpPr>
            <a:spLocks noGrp="1"/>
          </p:cNvSpPr>
          <p:nvPr>
            <p:ph type="sldNum" sz="quarter" idx="12"/>
          </p:nvPr>
        </p:nvSpPr>
        <p:spPr/>
        <p:txBody>
          <a:bodyPr/>
          <a:lstStyle>
            <a:lvl1pPr>
              <a:defRPr/>
            </a:lvl1pPr>
          </a:lstStyle>
          <a:p>
            <a:pPr>
              <a:defRPr/>
            </a:pPr>
            <a:fld id="{AFACFDDB-654A-4653-8787-0D887D69CAF7}"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E6916FDC-3FAB-4E8D-B4BD-4DB8A8363011}" type="datetimeFigureOut">
              <a:rPr lang="it-IT"/>
              <a:pPr>
                <a:defRPr/>
              </a:pPr>
              <a:t>03/02/2014</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BB7811F6-8AAF-448B-B62B-2F16F44F7A67}"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riangolo rettangolo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igura a mano libera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igura a mano libera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olo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it-IT" smtClean="0"/>
              <a:t>Fare clic per modificare lo stile del titolo</a:t>
            </a:r>
            <a:endParaRPr lang="en-US"/>
          </a:p>
        </p:txBody>
      </p:sp>
      <p:sp>
        <p:nvSpPr>
          <p:cNvPr id="4" name="Segnaposto testo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smtClean="0"/>
              <a:t>Fare clic sull'icona per inserire un'immagine</a:t>
            </a:r>
            <a:endParaRPr lang="en-US" noProof="0" dirty="0"/>
          </a:p>
        </p:txBody>
      </p:sp>
      <p:sp>
        <p:nvSpPr>
          <p:cNvPr id="9" name="Segnaposto data 4"/>
          <p:cNvSpPr>
            <a:spLocks noGrp="1"/>
          </p:cNvSpPr>
          <p:nvPr>
            <p:ph type="dt" sz="half" idx="10"/>
          </p:nvPr>
        </p:nvSpPr>
        <p:spPr/>
        <p:txBody>
          <a:bodyPr/>
          <a:lstStyle>
            <a:lvl1pPr>
              <a:defRPr/>
            </a:lvl1pPr>
          </a:lstStyle>
          <a:p>
            <a:pPr>
              <a:defRPr/>
            </a:pPr>
            <a:fld id="{ABC97F17-E66F-4176-A780-E6BAA2A524AF}" type="datetimeFigureOut">
              <a:rPr lang="it-IT"/>
              <a:pPr>
                <a:defRPr/>
              </a:pPr>
              <a:t>03/02/2014</a:t>
            </a:fld>
            <a:endParaRPr lang="it-IT"/>
          </a:p>
        </p:txBody>
      </p:sp>
      <p:sp>
        <p:nvSpPr>
          <p:cNvPr id="10" name="Segnaposto piè di pagina 5"/>
          <p:cNvSpPr>
            <a:spLocks noGrp="1"/>
          </p:cNvSpPr>
          <p:nvPr>
            <p:ph type="ftr" sz="quarter" idx="11"/>
          </p:nvPr>
        </p:nvSpPr>
        <p:spPr/>
        <p:txBody>
          <a:bodyPr/>
          <a:lstStyle>
            <a:lvl1pPr>
              <a:defRPr/>
            </a:lvl1pPr>
          </a:lstStyle>
          <a:p>
            <a:pPr>
              <a:defRPr/>
            </a:pPr>
            <a:endParaRPr lang="it-IT"/>
          </a:p>
        </p:txBody>
      </p:sp>
      <p:sp>
        <p:nvSpPr>
          <p:cNvPr id="11" name="Segnaposto numero diapositiva 6"/>
          <p:cNvSpPr>
            <a:spLocks noGrp="1"/>
          </p:cNvSpPr>
          <p:nvPr>
            <p:ph type="sldNum" sz="quarter" idx="12"/>
          </p:nvPr>
        </p:nvSpPr>
        <p:spPr>
          <a:xfrm>
            <a:off x="8077200" y="6356350"/>
            <a:ext cx="609600" cy="365125"/>
          </a:xfrm>
        </p:spPr>
        <p:txBody>
          <a:bodyPr/>
          <a:lstStyle>
            <a:lvl1pPr>
              <a:defRPr/>
            </a:lvl1pPr>
          </a:lstStyle>
          <a:p>
            <a:pPr>
              <a:defRPr/>
            </a:pPr>
            <a:fld id="{C1786C52-46E5-451C-BB77-B34B2552880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igura a mano libera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052" name="Segnaposto titolo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it-IT" smtClean="0"/>
              <a:t>Fare clic per modificare lo stile del titolo</a:t>
            </a:r>
            <a:endParaRPr lang="en-US" smtClean="0"/>
          </a:p>
        </p:txBody>
      </p:sp>
      <p:sp>
        <p:nvSpPr>
          <p:cNvPr id="2053" name="Segnaposto testo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6B71693B-982E-402E-899F-3323F9505D87}" type="datetimeFigureOut">
              <a:rPr lang="it-IT"/>
              <a:pPr>
                <a:defRPr/>
              </a:pPr>
              <a:t>03/02/2014</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3095101E-F24E-4180-87F5-1A6828F2E751}" type="slidenum">
              <a:rPr lang="it-IT"/>
              <a:pPr>
                <a:defRPr/>
              </a:pPr>
              <a:t>‹N›</a:t>
            </a:fld>
            <a:endParaRPr lang="it-IT"/>
          </a:p>
        </p:txBody>
      </p:sp>
      <p:grpSp>
        <p:nvGrpSpPr>
          <p:cNvPr id="2057" name="Gruppo 1"/>
          <p:cNvGrpSpPr>
            <a:grpSpLocks/>
          </p:cNvGrpSpPr>
          <p:nvPr/>
        </p:nvGrpSpPr>
        <p:grpSpPr bwMode="auto">
          <a:xfrm>
            <a:off x="-19050" y="203200"/>
            <a:ext cx="9180513" cy="647700"/>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64" r:id="rId1"/>
    <p:sldLayoutId id="2147483856" r:id="rId2"/>
    <p:sldLayoutId id="2147483865" r:id="rId3"/>
    <p:sldLayoutId id="2147483857" r:id="rId4"/>
    <p:sldLayoutId id="2147483858" r:id="rId5"/>
    <p:sldLayoutId id="2147483859" r:id="rId6"/>
    <p:sldLayoutId id="2147483860" r:id="rId7"/>
    <p:sldLayoutId id="2147483861" r:id="rId8"/>
    <p:sldLayoutId id="2147483866" r:id="rId9"/>
    <p:sldLayoutId id="2147483862" r:id="rId10"/>
    <p:sldLayoutId id="214748386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4.jpeg"/><Relationship Id="rId5" Type="http://schemas.openxmlformats.org/officeDocument/2006/relationships/image" Target="../media/image23.emf"/><Relationship Id="rId4" Type="http://schemas.openxmlformats.org/officeDocument/2006/relationships/oleObject" Target="../embeddings/Microsoft_Excel_97-2003_Worksheet1.xls"/></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JPEG/Img1321.jpg" TargetMode="Externa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hyperlink" Target="../../../JPEG/Img239.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asellaDiTesto 4"/>
          <p:cNvSpPr txBox="1">
            <a:spLocks noChangeArrowheads="1"/>
          </p:cNvSpPr>
          <p:nvPr/>
        </p:nvSpPr>
        <p:spPr bwMode="auto">
          <a:xfrm>
            <a:off x="0" y="692696"/>
            <a:ext cx="9144000" cy="1446550"/>
          </a:xfrm>
          <a:prstGeom prst="rect">
            <a:avLst/>
          </a:prstGeom>
          <a:noFill/>
          <a:ln w="9525">
            <a:noFill/>
            <a:miter lim="800000"/>
            <a:headEnd/>
            <a:tailEnd/>
          </a:ln>
        </p:spPr>
        <p:txBody>
          <a:bodyPr wrap="square">
            <a:spAutoFit/>
          </a:bodyPr>
          <a:lstStyle/>
          <a:p>
            <a:pPr algn="ctr"/>
            <a:r>
              <a:rPr lang="it-IT" sz="4400" dirty="0" smtClean="0">
                <a:solidFill>
                  <a:srgbClr val="FF0000"/>
                </a:solidFill>
              </a:rPr>
              <a:t>INCONTINENZA URINARIA: TERAPIE INNOVATIVE  </a:t>
            </a:r>
            <a:endParaRPr lang="it-IT" sz="4400" dirty="0">
              <a:solidFill>
                <a:srgbClr val="FF0000"/>
              </a:solidFill>
            </a:endParaRPr>
          </a:p>
        </p:txBody>
      </p:sp>
      <p:sp>
        <p:nvSpPr>
          <p:cNvPr id="4" name="CasellaDiTesto 3"/>
          <p:cNvSpPr txBox="1"/>
          <p:nvPr/>
        </p:nvSpPr>
        <p:spPr>
          <a:xfrm>
            <a:off x="179512" y="2708920"/>
            <a:ext cx="8712968" cy="461665"/>
          </a:xfrm>
          <a:prstGeom prst="rect">
            <a:avLst/>
          </a:prstGeom>
          <a:noFill/>
        </p:spPr>
        <p:txBody>
          <a:bodyPr wrap="square" rtlCol="0">
            <a:spAutoFit/>
          </a:bodyPr>
          <a:lstStyle/>
          <a:p>
            <a:pPr algn="ctr"/>
            <a:r>
              <a:rPr lang="it-IT" sz="2400" b="1" dirty="0"/>
              <a:t>R</a:t>
            </a:r>
            <a:r>
              <a:rPr lang="it-IT" sz="2400" b="1" dirty="0" smtClean="0"/>
              <a:t>elatore: Dott. A. Zucchi</a:t>
            </a:r>
            <a:endParaRPr lang="it-IT" b="1" dirty="0"/>
          </a:p>
        </p:txBody>
      </p:sp>
      <p:sp>
        <p:nvSpPr>
          <p:cNvPr id="5" name="CasellaDiTesto 4"/>
          <p:cNvSpPr txBox="1"/>
          <p:nvPr/>
        </p:nvSpPr>
        <p:spPr>
          <a:xfrm>
            <a:off x="251520" y="3356992"/>
            <a:ext cx="8640960" cy="646331"/>
          </a:xfrm>
          <a:prstGeom prst="rect">
            <a:avLst/>
          </a:prstGeom>
          <a:noFill/>
        </p:spPr>
        <p:txBody>
          <a:bodyPr wrap="square" rtlCol="0">
            <a:spAutoFit/>
          </a:bodyPr>
          <a:lstStyle/>
          <a:p>
            <a:pPr algn="ctr"/>
            <a:r>
              <a:rPr lang="it-IT" b="1" i="1" dirty="0" smtClean="0"/>
              <a:t>Clinica Urologica ed Andrologica </a:t>
            </a:r>
          </a:p>
          <a:p>
            <a:pPr algn="ctr"/>
            <a:r>
              <a:rPr lang="it-IT" b="1" i="1" dirty="0" smtClean="0"/>
              <a:t>Università degli Studi di Perugia </a:t>
            </a:r>
            <a:endParaRPr lang="it-IT" b="1" i="1" dirty="0"/>
          </a:p>
        </p:txBody>
      </p:sp>
      <p:pic>
        <p:nvPicPr>
          <p:cNvPr id="57346" name="Picture 2" descr="C:\Documents and Settings\Utente\Documenti\Immagini\intestazione2.gif"/>
          <p:cNvPicPr>
            <a:picLocks noChangeAspect="1" noChangeArrowheads="1"/>
          </p:cNvPicPr>
          <p:nvPr/>
        </p:nvPicPr>
        <p:blipFill>
          <a:blip r:embed="rId2" cstate="print"/>
          <a:srcRect/>
          <a:stretch>
            <a:fillRect/>
          </a:stretch>
        </p:blipFill>
        <p:spPr bwMode="auto">
          <a:xfrm>
            <a:off x="467544" y="4941168"/>
            <a:ext cx="4440003" cy="133121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p:cNvSpPr>
          <p:nvPr/>
        </p:nvSpPr>
        <p:spPr bwMode="auto">
          <a:xfrm>
            <a:off x="179388" y="1125538"/>
            <a:ext cx="8208962" cy="703262"/>
          </a:xfrm>
          <a:prstGeom prst="rect">
            <a:avLst/>
          </a:prstGeom>
          <a:solidFill>
            <a:schemeClr val="bg1"/>
          </a:solidFill>
          <a:ln w="9525" algn="ctr">
            <a:solidFill>
              <a:schemeClr val="accent2"/>
            </a:solidFill>
            <a:miter lim="800000"/>
            <a:headEnd/>
            <a:tailEnd/>
          </a:ln>
          <a:effectLst/>
        </p:spPr>
        <p:txBody>
          <a:bodyPr anchor="ctr"/>
          <a:lstStyle/>
          <a:p>
            <a:pPr algn="ctr">
              <a:defRPr/>
            </a:pPr>
            <a:r>
              <a:rPr lang="it-IT" sz="3600" b="1">
                <a:solidFill>
                  <a:srgbClr val="E92C27"/>
                </a:solidFill>
                <a:effectLst>
                  <a:outerShdw blurRad="38100" dist="38100" dir="2700000" algn="tl">
                    <a:srgbClr val="C0C0C0"/>
                  </a:outerShdw>
                </a:effectLst>
                <a:latin typeface="Tw Cen MT" pitchFamily="34" charset="0"/>
              </a:rPr>
              <a:t>REASONS FOR EXPLANTATION </a:t>
            </a:r>
          </a:p>
        </p:txBody>
      </p:sp>
      <p:sp>
        <p:nvSpPr>
          <p:cNvPr id="17411" name="Rectangle 5"/>
          <p:cNvSpPr>
            <a:spLocks/>
          </p:cNvSpPr>
          <p:nvPr/>
        </p:nvSpPr>
        <p:spPr bwMode="auto">
          <a:xfrm>
            <a:off x="755650" y="2017713"/>
            <a:ext cx="7920038" cy="1916112"/>
          </a:xfrm>
          <a:prstGeom prst="rect">
            <a:avLst/>
          </a:prstGeom>
          <a:noFill/>
          <a:ln w="9525">
            <a:solidFill>
              <a:schemeClr val="accent2"/>
            </a:solidFill>
            <a:miter lim="800000"/>
            <a:headEnd/>
            <a:tailEnd/>
          </a:ln>
        </p:spPr>
        <p:txBody>
          <a:bodyPr/>
          <a:lstStyle/>
          <a:p>
            <a:pPr marL="319088" indent="-319088">
              <a:spcBef>
                <a:spcPts val="700"/>
              </a:spcBef>
              <a:buClr>
                <a:schemeClr val="accent2"/>
              </a:buClr>
              <a:buSzPct val="60000"/>
              <a:buFont typeface="Wingdings" pitchFamily="2" charset="2"/>
              <a:buChar char="Ø"/>
            </a:pPr>
            <a:endParaRPr lang="it-IT" sz="2900" b="1">
              <a:solidFill>
                <a:srgbClr val="000000"/>
              </a:solidFill>
              <a:latin typeface="Tw Cen MT" pitchFamily="34" charset="0"/>
            </a:endParaRPr>
          </a:p>
          <a:p>
            <a:pPr marL="319088" indent="-319088">
              <a:spcBef>
                <a:spcPts val="700"/>
              </a:spcBef>
              <a:buClr>
                <a:schemeClr val="accent2"/>
              </a:buClr>
              <a:buSzPct val="60000"/>
              <a:buFont typeface="Wingdings" pitchFamily="2" charset="2"/>
              <a:buChar char="Ø"/>
            </a:pPr>
            <a:r>
              <a:rPr lang="it-IT" sz="2900" b="1">
                <a:solidFill>
                  <a:srgbClr val="000000"/>
                </a:solidFill>
                <a:latin typeface="Tw Cen MT" pitchFamily="34" charset="0"/>
              </a:rPr>
              <a:t>INFECTION</a:t>
            </a:r>
          </a:p>
          <a:p>
            <a:pPr marL="319088" indent="-319088">
              <a:spcBef>
                <a:spcPts val="700"/>
              </a:spcBef>
              <a:buClr>
                <a:schemeClr val="accent2"/>
              </a:buClr>
              <a:buSzPct val="60000"/>
              <a:buFont typeface="Wingdings" pitchFamily="2" charset="2"/>
              <a:buChar char="Ø"/>
            </a:pPr>
            <a:r>
              <a:rPr lang="it-IT" sz="2900" b="1">
                <a:solidFill>
                  <a:srgbClr val="000000"/>
                </a:solidFill>
                <a:latin typeface="Tw Cen MT" pitchFamily="34" charset="0"/>
              </a:rPr>
              <a:t>EROSION (often of the cuff)</a:t>
            </a:r>
          </a:p>
          <a:p>
            <a:pPr marL="319088" indent="-319088">
              <a:spcBef>
                <a:spcPts val="700"/>
              </a:spcBef>
              <a:buClr>
                <a:schemeClr val="accent2"/>
              </a:buClr>
              <a:buSzPct val="60000"/>
              <a:buFont typeface="Wingdings" pitchFamily="2" charset="2"/>
              <a:buNone/>
            </a:pPr>
            <a:endParaRPr lang="it-IT" sz="2900" b="1">
              <a:solidFill>
                <a:srgbClr val="000000"/>
              </a:solidFill>
              <a:latin typeface="Tw Cen MT" pitchFamily="34" charset="0"/>
            </a:endParaRPr>
          </a:p>
          <a:p>
            <a:pPr marL="319088" indent="-319088">
              <a:spcBef>
                <a:spcPts val="700"/>
              </a:spcBef>
              <a:buClr>
                <a:schemeClr val="accent2"/>
              </a:buClr>
              <a:buSzPct val="60000"/>
              <a:buFont typeface="Wingdings" pitchFamily="2" charset="2"/>
              <a:buNone/>
            </a:pPr>
            <a:r>
              <a:rPr lang="it-IT" sz="2900" b="1">
                <a:solidFill>
                  <a:schemeClr val="tx2"/>
                </a:solidFill>
                <a:latin typeface="Tw Cen MT" pitchFamily="34" charset="0"/>
              </a:rPr>
              <a:t>FOLLOWED BY REPLACEMENT IN 50% FOR </a:t>
            </a:r>
          </a:p>
          <a:p>
            <a:pPr marL="319088" indent="-319088">
              <a:spcBef>
                <a:spcPts val="700"/>
              </a:spcBef>
              <a:buClr>
                <a:schemeClr val="accent2"/>
              </a:buClr>
              <a:buSzPct val="60000"/>
              <a:buFont typeface="Wingdings" pitchFamily="2" charset="2"/>
              <a:buNone/>
            </a:pPr>
            <a:r>
              <a:rPr lang="it-IT" sz="2900" b="1">
                <a:solidFill>
                  <a:schemeClr val="tx2"/>
                </a:solidFill>
                <a:latin typeface="Tw Cen MT" pitchFamily="34" charset="0"/>
              </a:rPr>
              <a:t>RECURRENT INCONTINENCE </a:t>
            </a:r>
          </a:p>
          <a:p>
            <a:pPr marL="319088" indent="-319088">
              <a:spcBef>
                <a:spcPts val="700"/>
              </a:spcBef>
              <a:buClr>
                <a:schemeClr val="accent2"/>
              </a:buClr>
              <a:buSzPct val="60000"/>
              <a:buFont typeface="Wingdings" pitchFamily="2" charset="2"/>
              <a:buChar char="Ø"/>
            </a:pPr>
            <a:endParaRPr lang="it-IT" sz="2900" b="1">
              <a:solidFill>
                <a:schemeClr val="accent1"/>
              </a:solidFill>
              <a:latin typeface="Tw Cen MT" pitchFamily="34" charset="0"/>
            </a:endParaRPr>
          </a:p>
        </p:txBody>
      </p:sp>
      <p:sp>
        <p:nvSpPr>
          <p:cNvPr id="61447" name="Rectangle 7"/>
          <p:cNvSpPr>
            <a:spLocks/>
          </p:cNvSpPr>
          <p:nvPr/>
        </p:nvSpPr>
        <p:spPr bwMode="auto">
          <a:xfrm>
            <a:off x="5219700" y="2141538"/>
            <a:ext cx="3311525" cy="504825"/>
          </a:xfrm>
          <a:prstGeom prst="rect">
            <a:avLst/>
          </a:prstGeom>
          <a:solidFill>
            <a:schemeClr val="bg1"/>
          </a:solidFill>
          <a:ln w="9525" algn="ctr">
            <a:solidFill>
              <a:schemeClr val="accent2"/>
            </a:solidFill>
            <a:miter lim="800000"/>
            <a:headEnd/>
            <a:tailEnd/>
          </a:ln>
          <a:effectLst/>
        </p:spPr>
        <p:txBody>
          <a:bodyPr anchor="ctr"/>
          <a:lstStyle/>
          <a:p>
            <a:pPr algn="ctr">
              <a:defRPr/>
            </a:pPr>
            <a:r>
              <a:rPr lang="it-IT" b="1">
                <a:solidFill>
                  <a:srgbClr val="E92C27"/>
                </a:solidFill>
                <a:effectLst>
                  <a:outerShdw blurRad="38100" dist="38100" dir="2700000" algn="tl">
                    <a:srgbClr val="C0C0C0"/>
                  </a:outerShdw>
                </a:effectLst>
                <a:latin typeface="Tw Cen MT" pitchFamily="34" charset="0"/>
              </a:rPr>
              <a:t>TIME TO EXPLANTATION</a:t>
            </a:r>
            <a:br>
              <a:rPr lang="it-IT" b="1">
                <a:solidFill>
                  <a:srgbClr val="E92C27"/>
                </a:solidFill>
                <a:effectLst>
                  <a:outerShdw blurRad="38100" dist="38100" dir="2700000" algn="tl">
                    <a:srgbClr val="C0C0C0"/>
                  </a:outerShdw>
                </a:effectLst>
                <a:latin typeface="Tw Cen MT" pitchFamily="34" charset="0"/>
              </a:rPr>
            </a:br>
            <a:r>
              <a:rPr lang="it-IT" sz="1200" b="1">
                <a:solidFill>
                  <a:srgbClr val="000000"/>
                </a:solidFill>
                <a:latin typeface="Tw Cen MT" pitchFamily="34" charset="0"/>
              </a:rPr>
              <a:t>MEDIAN TIME  22 MONTHS (RANGE 1-221)</a:t>
            </a:r>
          </a:p>
        </p:txBody>
      </p:sp>
      <p:sp>
        <p:nvSpPr>
          <p:cNvPr id="61448" name="Rectangle 8"/>
          <p:cNvSpPr>
            <a:spLocks/>
          </p:cNvSpPr>
          <p:nvPr/>
        </p:nvSpPr>
        <p:spPr bwMode="auto">
          <a:xfrm>
            <a:off x="2771775" y="5373688"/>
            <a:ext cx="4464050" cy="1223962"/>
          </a:xfrm>
          <a:prstGeom prst="rect">
            <a:avLst/>
          </a:prstGeom>
          <a:solidFill>
            <a:schemeClr val="bg1"/>
          </a:solidFill>
          <a:ln w="9525" algn="ctr">
            <a:solidFill>
              <a:schemeClr val="accent2"/>
            </a:solidFill>
            <a:miter lim="800000"/>
            <a:headEnd/>
            <a:tailEnd/>
          </a:ln>
          <a:effectLst/>
        </p:spPr>
        <p:txBody>
          <a:bodyPr anchor="ctr"/>
          <a:lstStyle/>
          <a:p>
            <a:pPr algn="ctr">
              <a:defRPr/>
            </a:pPr>
            <a:r>
              <a:rPr lang="it-IT" b="1" dirty="0">
                <a:solidFill>
                  <a:srgbClr val="E92C27"/>
                </a:solidFill>
                <a:effectLst>
                  <a:outerShdw blurRad="38100" dist="38100" dir="2700000" algn="tl">
                    <a:srgbClr val="C0C0C0"/>
                  </a:outerShdw>
                </a:effectLst>
                <a:latin typeface="Tw Cen MT" pitchFamily="34" charset="0"/>
              </a:rPr>
              <a:t>TIME TO REPLACEMENT AFTER EXPLANTATION</a:t>
            </a:r>
            <a:br>
              <a:rPr lang="it-IT" b="1" dirty="0">
                <a:solidFill>
                  <a:srgbClr val="E92C27"/>
                </a:solidFill>
                <a:effectLst>
                  <a:outerShdw blurRad="38100" dist="38100" dir="2700000" algn="tl">
                    <a:srgbClr val="C0C0C0"/>
                  </a:outerShdw>
                </a:effectLst>
                <a:latin typeface="Tw Cen MT" pitchFamily="34" charset="0"/>
              </a:rPr>
            </a:br>
            <a:r>
              <a:rPr lang="it-IT" sz="1200" b="1" dirty="0">
                <a:solidFill>
                  <a:srgbClr val="000000"/>
                </a:solidFill>
                <a:latin typeface="Tw Cen MT" pitchFamily="34" charset="0"/>
              </a:rPr>
              <a:t>MEDIAN TIME  33.6 MONTHS (RANGE 2-138)</a:t>
            </a:r>
            <a:br>
              <a:rPr lang="it-IT" sz="1200" b="1" dirty="0">
                <a:solidFill>
                  <a:srgbClr val="000000"/>
                </a:solidFill>
                <a:latin typeface="Tw Cen MT" pitchFamily="34" charset="0"/>
              </a:rPr>
            </a:br>
            <a:r>
              <a:rPr lang="it-IT" sz="1200" b="1" dirty="0">
                <a:solidFill>
                  <a:srgbClr val="000000"/>
                </a:solidFill>
                <a:latin typeface="Tw Cen MT" pitchFamily="34" charset="0"/>
              </a:rPr>
              <a:t>at </a:t>
            </a:r>
            <a:r>
              <a:rPr lang="it-IT" sz="1200" b="1" dirty="0" err="1">
                <a:solidFill>
                  <a:srgbClr val="000000"/>
                </a:solidFill>
                <a:latin typeface="Tw Cen MT" pitchFamily="34" charset="0"/>
              </a:rPr>
              <a:t>least</a:t>
            </a:r>
            <a:r>
              <a:rPr lang="it-IT" sz="1200" b="1" dirty="0">
                <a:solidFill>
                  <a:srgbClr val="000000"/>
                </a:solidFill>
                <a:latin typeface="Tw Cen MT" pitchFamily="34" charset="0"/>
              </a:rPr>
              <a:t> 6 </a:t>
            </a:r>
            <a:r>
              <a:rPr lang="it-IT" sz="1200" b="1" dirty="0" err="1">
                <a:solidFill>
                  <a:srgbClr val="000000"/>
                </a:solidFill>
                <a:latin typeface="Tw Cen MT" pitchFamily="34" charset="0"/>
              </a:rPr>
              <a:t>months</a:t>
            </a:r>
            <a:r>
              <a:rPr lang="it-IT" sz="1200" b="1" dirty="0">
                <a:solidFill>
                  <a:srgbClr val="000000"/>
                </a:solidFill>
                <a:latin typeface="Tw Cen MT" pitchFamily="34" charset="0"/>
              </a:rPr>
              <a:t> </a:t>
            </a:r>
            <a:r>
              <a:rPr lang="it-IT" sz="1200" b="1" dirty="0" err="1">
                <a:solidFill>
                  <a:srgbClr val="000000"/>
                </a:solidFill>
                <a:latin typeface="Tw Cen MT" pitchFamily="34" charset="0"/>
              </a:rPr>
              <a:t>between</a:t>
            </a:r>
            <a:r>
              <a:rPr lang="it-IT" sz="1200" b="1" dirty="0">
                <a:solidFill>
                  <a:srgbClr val="000000"/>
                </a:solidFill>
                <a:latin typeface="Tw Cen MT" pitchFamily="34" charset="0"/>
              </a:rPr>
              <a:t> </a:t>
            </a:r>
            <a:r>
              <a:rPr lang="it-IT" sz="1200" b="1" dirty="0" err="1">
                <a:solidFill>
                  <a:srgbClr val="000000"/>
                </a:solidFill>
                <a:latin typeface="Tw Cen MT" pitchFamily="34" charset="0"/>
              </a:rPr>
              <a:t>procedures</a:t>
            </a:r>
            <a:r>
              <a:rPr lang="it-IT" sz="1200" b="1" dirty="0">
                <a:solidFill>
                  <a:srgbClr val="000000"/>
                </a:solidFill>
                <a:latin typeface="Tw Cen MT" pitchFamily="34" charset="0"/>
              </a:rPr>
              <a:t> </a:t>
            </a:r>
            <a:r>
              <a:rPr lang="it-IT" sz="1200" b="1" dirty="0" err="1">
                <a:solidFill>
                  <a:srgbClr val="000000"/>
                </a:solidFill>
                <a:latin typeface="Tw Cen MT" pitchFamily="34" charset="0"/>
              </a:rPr>
              <a:t>for</a:t>
            </a:r>
            <a:r>
              <a:rPr lang="it-IT" sz="1200" b="1" dirty="0">
                <a:solidFill>
                  <a:srgbClr val="000000"/>
                </a:solidFill>
                <a:latin typeface="Tw Cen MT" pitchFamily="34" charset="0"/>
              </a:rPr>
              <a:t> </a:t>
            </a:r>
            <a:r>
              <a:rPr lang="it-IT" sz="1200" b="1" dirty="0" err="1">
                <a:solidFill>
                  <a:srgbClr val="000000"/>
                </a:solidFill>
                <a:latin typeface="Tw Cen MT" pitchFamily="34" charset="0"/>
              </a:rPr>
              <a:t>optimal</a:t>
            </a:r>
            <a:r>
              <a:rPr lang="it-IT" sz="1200" b="1" dirty="0">
                <a:solidFill>
                  <a:srgbClr val="000000"/>
                </a:solidFill>
                <a:latin typeface="Tw Cen MT" pitchFamily="34" charset="0"/>
              </a:rPr>
              <a:t> </a:t>
            </a:r>
            <a:r>
              <a:rPr lang="it-IT" sz="1200" b="1" dirty="0" err="1">
                <a:solidFill>
                  <a:srgbClr val="000000"/>
                </a:solidFill>
                <a:latin typeface="Tw Cen MT" pitchFamily="34" charset="0"/>
              </a:rPr>
              <a:t>healing</a:t>
            </a:r>
            <a:endParaRPr lang="it-IT" sz="1200" b="1" dirty="0">
              <a:solidFill>
                <a:srgbClr val="000000"/>
              </a:solidFill>
              <a:latin typeface="Tw Cen MT" pitchFamily="34" charset="0"/>
            </a:endParaRPr>
          </a:p>
        </p:txBody>
      </p:sp>
      <p:sp>
        <p:nvSpPr>
          <p:cNvPr id="17414" name="Rectangle 2"/>
          <p:cNvSpPr>
            <a:spLocks noGrp="1"/>
          </p:cNvSpPr>
          <p:nvPr>
            <p:ph type="title"/>
          </p:nvPr>
        </p:nvSpPr>
        <p:spPr>
          <a:xfrm>
            <a:off x="0" y="0"/>
            <a:ext cx="9144000" cy="981075"/>
          </a:xfrm>
        </p:spPr>
        <p:txBody>
          <a:bodyPr/>
          <a:lstStyle/>
          <a:p>
            <a:pPr eaLnBrk="1" hangingPunct="1"/>
            <a:r>
              <a:rPr lang="it-IT" smtClean="0"/>
              <a:t>AUS: explantation and replacement   </a:t>
            </a:r>
          </a:p>
        </p:txBody>
      </p:sp>
      <p:sp>
        <p:nvSpPr>
          <p:cNvPr id="8" name="Rettangolo 7"/>
          <p:cNvSpPr/>
          <p:nvPr/>
        </p:nvSpPr>
        <p:spPr>
          <a:xfrm>
            <a:off x="395288" y="4221163"/>
            <a:ext cx="7921625" cy="10080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3"/>
          <p:cNvSpPr>
            <a:spLocks noGrp="1"/>
          </p:cNvSpPr>
          <p:nvPr>
            <p:ph type="title"/>
          </p:nvPr>
        </p:nvSpPr>
        <p:spPr>
          <a:xfrm>
            <a:off x="609600" y="228600"/>
            <a:ext cx="8153400" cy="990600"/>
          </a:xfrm>
        </p:spPr>
        <p:txBody>
          <a:bodyPr/>
          <a:lstStyle/>
          <a:p>
            <a:pPr algn="ctr" eaLnBrk="1" hangingPunct="1"/>
            <a:r>
              <a:rPr lang="it-IT" dirty="0" smtClean="0">
                <a:solidFill>
                  <a:srgbClr val="FF0000"/>
                </a:solidFill>
              </a:rPr>
              <a:t>Male </a:t>
            </a:r>
            <a:r>
              <a:rPr lang="it-IT" dirty="0" err="1" smtClean="0">
                <a:solidFill>
                  <a:srgbClr val="FF0000"/>
                </a:solidFill>
              </a:rPr>
              <a:t>slings</a:t>
            </a:r>
            <a:endParaRPr lang="it-IT" dirty="0" smtClean="0">
              <a:solidFill>
                <a:srgbClr val="FF0000"/>
              </a:solidFill>
            </a:endParaRPr>
          </a:p>
        </p:txBody>
      </p:sp>
      <p:sp>
        <p:nvSpPr>
          <p:cNvPr id="26630" name="Rectangle 6"/>
          <p:cNvSpPr>
            <a:spLocks noGrp="1"/>
          </p:cNvSpPr>
          <p:nvPr>
            <p:ph idx="1"/>
          </p:nvPr>
        </p:nvSpPr>
        <p:spPr>
          <a:xfrm>
            <a:off x="0" y="1556793"/>
            <a:ext cx="8820472" cy="4032448"/>
          </a:xfrm>
        </p:spPr>
        <p:txBody>
          <a:bodyPr>
            <a:normAutofit fontScale="70000" lnSpcReduction="20000"/>
          </a:bodyPr>
          <a:lstStyle/>
          <a:p>
            <a:pPr marL="274320" indent="-274320" algn="ctr" eaLnBrk="1" fontAlgn="auto" hangingPunct="1">
              <a:lnSpc>
                <a:spcPct val="90000"/>
              </a:lnSpc>
              <a:spcAft>
                <a:spcPts val="0"/>
              </a:spcAft>
              <a:buClr>
                <a:schemeClr val="accent3"/>
              </a:buClr>
              <a:buFont typeface="Wingdings" pitchFamily="2" charset="2"/>
              <a:buNone/>
              <a:defRPr/>
            </a:pPr>
            <a:r>
              <a:rPr lang="it-IT" sz="4100" dirty="0" smtClean="0">
                <a:solidFill>
                  <a:srgbClr val="000000"/>
                </a:solidFill>
              </a:rPr>
              <a:t>FOUR </a:t>
            </a:r>
            <a:r>
              <a:rPr lang="it-IT" sz="4100" dirty="0" err="1" smtClean="0">
                <a:solidFill>
                  <a:srgbClr val="000000"/>
                </a:solidFill>
              </a:rPr>
              <a:t>slings</a:t>
            </a:r>
            <a:endParaRPr lang="it-IT" sz="4100" dirty="0" smtClean="0">
              <a:solidFill>
                <a:srgbClr val="000000"/>
              </a:solidFill>
            </a:endParaRPr>
          </a:p>
          <a:p>
            <a:pPr marL="274320" indent="-274320" eaLnBrk="1" fontAlgn="auto" hangingPunct="1">
              <a:lnSpc>
                <a:spcPct val="90000"/>
              </a:lnSpc>
              <a:spcAft>
                <a:spcPts val="0"/>
              </a:spcAft>
              <a:buClr>
                <a:schemeClr val="accent3"/>
              </a:buClr>
              <a:buFont typeface="Wingdings" pitchFamily="2" charset="2"/>
              <a:buNone/>
              <a:defRPr/>
            </a:pPr>
            <a:endParaRPr lang="it-IT" sz="41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r>
              <a:rPr lang="it-IT" sz="3300" dirty="0" smtClean="0">
                <a:solidFill>
                  <a:srgbClr val="000000"/>
                </a:solidFill>
              </a:rPr>
              <a:t>The </a:t>
            </a:r>
            <a:r>
              <a:rPr lang="it-IT" sz="3300" dirty="0" err="1" smtClean="0">
                <a:solidFill>
                  <a:srgbClr val="000000"/>
                </a:solidFill>
              </a:rPr>
              <a:t>bone-anchored</a:t>
            </a:r>
            <a:r>
              <a:rPr lang="it-IT" sz="3300" dirty="0" smtClean="0">
                <a:solidFill>
                  <a:srgbClr val="000000"/>
                </a:solidFill>
              </a:rPr>
              <a:t> </a:t>
            </a:r>
            <a:r>
              <a:rPr lang="it-IT" sz="3300" dirty="0" err="1" smtClean="0">
                <a:solidFill>
                  <a:srgbClr val="000000"/>
                </a:solidFill>
              </a:rPr>
              <a:t>sling</a:t>
            </a:r>
            <a:r>
              <a:rPr lang="it-IT" sz="3300" dirty="0" smtClean="0">
                <a:solidFill>
                  <a:srgbClr val="000000"/>
                </a:solidFill>
              </a:rPr>
              <a:t> – BASS (</a:t>
            </a:r>
            <a:r>
              <a:rPr lang="en-US" sz="3600" b="1" dirty="0" err="1" smtClean="0">
                <a:solidFill>
                  <a:srgbClr val="000000"/>
                </a:solidFill>
              </a:rPr>
              <a:t>Invance</a:t>
            </a:r>
            <a:r>
              <a:rPr lang="en-US" sz="3600" b="1" dirty="0" smtClean="0">
                <a:solidFill>
                  <a:srgbClr val="000000"/>
                </a:solidFill>
              </a:rPr>
              <a:t> sling)</a:t>
            </a:r>
            <a:endParaRPr lang="it-IT" sz="3600" b="1"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a:p>
            <a:pPr marL="274320" indent="-274320" eaLnBrk="1" fontAlgn="auto" hangingPunct="1">
              <a:lnSpc>
                <a:spcPct val="170000"/>
              </a:lnSpc>
              <a:spcAft>
                <a:spcPts val="0"/>
              </a:spcAft>
              <a:buClr>
                <a:schemeClr val="accent3"/>
              </a:buClr>
              <a:buFont typeface="Wingdings 2"/>
              <a:buChar char=""/>
              <a:defRPr/>
            </a:pPr>
            <a:r>
              <a:rPr lang="it-IT" sz="3300" dirty="0" smtClean="0">
                <a:solidFill>
                  <a:srgbClr val="000000"/>
                </a:solidFill>
              </a:rPr>
              <a:t>The </a:t>
            </a:r>
            <a:r>
              <a:rPr lang="it-IT" sz="3300" dirty="0" err="1" smtClean="0">
                <a:solidFill>
                  <a:srgbClr val="000000"/>
                </a:solidFill>
              </a:rPr>
              <a:t>retrourethral</a:t>
            </a:r>
            <a:r>
              <a:rPr lang="it-IT" sz="3300" dirty="0" smtClean="0">
                <a:solidFill>
                  <a:srgbClr val="000000"/>
                </a:solidFill>
              </a:rPr>
              <a:t> </a:t>
            </a:r>
            <a:r>
              <a:rPr lang="it-IT" sz="3300" dirty="0" err="1" smtClean="0">
                <a:solidFill>
                  <a:srgbClr val="000000"/>
                </a:solidFill>
              </a:rPr>
              <a:t>transobturator</a:t>
            </a:r>
            <a:r>
              <a:rPr lang="it-IT" sz="3300" dirty="0" smtClean="0">
                <a:solidFill>
                  <a:srgbClr val="000000"/>
                </a:solidFill>
              </a:rPr>
              <a:t> </a:t>
            </a:r>
            <a:r>
              <a:rPr lang="it-IT" sz="3300" dirty="0" err="1" smtClean="0">
                <a:solidFill>
                  <a:srgbClr val="000000"/>
                </a:solidFill>
              </a:rPr>
              <a:t>sling-</a:t>
            </a:r>
            <a:r>
              <a:rPr lang="it-IT" sz="3300" dirty="0" smtClean="0">
                <a:solidFill>
                  <a:srgbClr val="000000"/>
                </a:solidFill>
              </a:rPr>
              <a:t> RTS (</a:t>
            </a:r>
            <a:r>
              <a:rPr lang="en-US" sz="3600" b="1" dirty="0" err="1" smtClean="0">
                <a:solidFill>
                  <a:srgbClr val="000000"/>
                </a:solidFill>
              </a:rPr>
              <a:t>AdVance</a:t>
            </a:r>
            <a:r>
              <a:rPr lang="en-US" sz="3600" b="1" dirty="0" smtClean="0">
                <a:solidFill>
                  <a:srgbClr val="000000"/>
                </a:solidFill>
              </a:rPr>
              <a:t> sling)</a:t>
            </a:r>
            <a:endParaRPr lang="it-IT" sz="36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r>
              <a:rPr lang="it-IT" sz="3300" dirty="0" smtClean="0">
                <a:solidFill>
                  <a:srgbClr val="000000"/>
                </a:solidFill>
              </a:rPr>
              <a:t>The </a:t>
            </a:r>
            <a:r>
              <a:rPr lang="it-IT" sz="3300" dirty="0" err="1" smtClean="0">
                <a:solidFill>
                  <a:srgbClr val="000000"/>
                </a:solidFill>
              </a:rPr>
              <a:t>adjustable</a:t>
            </a:r>
            <a:r>
              <a:rPr lang="it-IT" sz="3300" dirty="0" smtClean="0">
                <a:solidFill>
                  <a:srgbClr val="000000"/>
                </a:solidFill>
              </a:rPr>
              <a:t> </a:t>
            </a:r>
            <a:r>
              <a:rPr lang="it-IT" sz="3300" dirty="0" err="1" smtClean="0">
                <a:solidFill>
                  <a:srgbClr val="000000"/>
                </a:solidFill>
              </a:rPr>
              <a:t>retropubic</a:t>
            </a:r>
            <a:r>
              <a:rPr lang="it-IT" sz="3300" dirty="0" smtClean="0">
                <a:solidFill>
                  <a:srgbClr val="000000"/>
                </a:solidFill>
              </a:rPr>
              <a:t> </a:t>
            </a:r>
            <a:r>
              <a:rPr lang="it-IT" sz="3300" dirty="0" err="1" smtClean="0">
                <a:solidFill>
                  <a:srgbClr val="000000"/>
                </a:solidFill>
              </a:rPr>
              <a:t>sling</a:t>
            </a:r>
            <a:r>
              <a:rPr lang="it-IT" sz="3300" dirty="0" smtClean="0">
                <a:solidFill>
                  <a:srgbClr val="000000"/>
                </a:solidFill>
              </a:rPr>
              <a:t> – ARS (</a:t>
            </a:r>
            <a:r>
              <a:rPr lang="it-IT" sz="3300" b="1" dirty="0" err="1" smtClean="0">
                <a:solidFill>
                  <a:srgbClr val="000000"/>
                </a:solidFill>
              </a:rPr>
              <a:t>Argus</a:t>
            </a:r>
            <a:r>
              <a:rPr lang="it-IT" sz="3300" b="1" dirty="0" smtClean="0">
                <a:solidFill>
                  <a:srgbClr val="000000"/>
                </a:solidFill>
              </a:rPr>
              <a:t> system</a:t>
            </a:r>
            <a:r>
              <a:rPr lang="it-IT" sz="3300" dirty="0" smtClean="0">
                <a:solidFill>
                  <a:srgbClr val="000000"/>
                </a:solidFill>
              </a:rPr>
              <a:t>)</a:t>
            </a: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a:p>
            <a:pPr marL="274320" indent="-274320" eaLnBrk="1" fontAlgn="auto" hangingPunct="1">
              <a:lnSpc>
                <a:spcPct val="90000"/>
              </a:lnSpc>
              <a:spcAft>
                <a:spcPts val="0"/>
              </a:spcAft>
              <a:buClr>
                <a:schemeClr val="accent3"/>
              </a:buClr>
              <a:buFont typeface="Wingdings 2"/>
              <a:buChar char=""/>
              <a:defRPr/>
            </a:pPr>
            <a:r>
              <a:rPr lang="it-IT" sz="3300" dirty="0" smtClean="0">
                <a:solidFill>
                  <a:srgbClr val="000000"/>
                </a:solidFill>
              </a:rPr>
              <a:t>Male Trans </a:t>
            </a:r>
            <a:r>
              <a:rPr lang="it-IT" sz="3300" dirty="0" err="1" smtClean="0">
                <a:solidFill>
                  <a:srgbClr val="000000"/>
                </a:solidFill>
              </a:rPr>
              <a:t>Obturator</a:t>
            </a:r>
            <a:r>
              <a:rPr lang="it-IT" sz="3300" dirty="0" smtClean="0">
                <a:solidFill>
                  <a:srgbClr val="000000"/>
                </a:solidFill>
              </a:rPr>
              <a:t> Tape (</a:t>
            </a:r>
            <a:r>
              <a:rPr lang="it-IT" sz="3300" b="1" dirty="0" smtClean="0">
                <a:solidFill>
                  <a:srgbClr val="000000"/>
                </a:solidFill>
              </a:rPr>
              <a:t>TOT</a:t>
            </a:r>
            <a:r>
              <a:rPr lang="it-IT" sz="3300" dirty="0" smtClean="0">
                <a:solidFill>
                  <a:srgbClr val="000000"/>
                </a:solidFill>
              </a:rPr>
              <a:t>) </a:t>
            </a:r>
          </a:p>
          <a:p>
            <a:pPr marL="274320" indent="-274320" eaLnBrk="1" fontAlgn="auto" hangingPunct="1">
              <a:lnSpc>
                <a:spcPct val="90000"/>
              </a:lnSpc>
              <a:spcAft>
                <a:spcPts val="0"/>
              </a:spcAft>
              <a:buClr>
                <a:schemeClr val="accent3"/>
              </a:buClr>
              <a:buFont typeface="Wingdings 2"/>
              <a:buChar char=""/>
              <a:defRPr/>
            </a:pPr>
            <a:endParaRPr lang="it-IT" sz="3300" dirty="0" smtClean="0">
              <a:solidFill>
                <a:srgbClr val="000000"/>
              </a:solidFill>
            </a:endParaRPr>
          </a:p>
        </p:txBody>
      </p:sp>
      <p:sp>
        <p:nvSpPr>
          <p:cNvPr id="22532" name="Rectangle 4"/>
          <p:cNvSpPr>
            <a:spLocks/>
          </p:cNvSpPr>
          <p:nvPr/>
        </p:nvSpPr>
        <p:spPr bwMode="auto">
          <a:xfrm>
            <a:off x="5292725" y="6165850"/>
            <a:ext cx="3600450" cy="574675"/>
          </a:xfrm>
          <a:prstGeom prst="rect">
            <a:avLst/>
          </a:prstGeom>
          <a:noFill/>
          <a:ln w="9525">
            <a:noFill/>
            <a:miter lim="800000"/>
            <a:headEnd/>
            <a:tailEnd/>
          </a:ln>
        </p:spPr>
        <p:txBody>
          <a:bodyPr anchor="ctr"/>
          <a:lstStyle/>
          <a:p>
            <a:r>
              <a:rPr lang="it-IT" sz="2400" i="1">
                <a:solidFill>
                  <a:srgbClr val="000000"/>
                </a:solidFill>
                <a:latin typeface="Tw Cen MT" pitchFamily="34" charset="0"/>
              </a:rPr>
              <a:t>Welk and Herschorn 2012 </a:t>
            </a:r>
          </a:p>
        </p:txBody>
      </p:sp>
      <p:pic>
        <p:nvPicPr>
          <p:cNvPr id="5" name="Immagine 4" descr="UOMO.jpg"/>
          <p:cNvPicPr>
            <a:picLocks noChangeAspect="1"/>
          </p:cNvPicPr>
          <p:nvPr/>
        </p:nvPicPr>
        <p:blipFill>
          <a:blip r:embed="rId2" cstate="print"/>
          <a:stretch>
            <a:fillRect/>
          </a:stretch>
        </p:blipFill>
        <p:spPr>
          <a:xfrm>
            <a:off x="7164288" y="764704"/>
            <a:ext cx="1136887" cy="177281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Segnaposto contenuto 4"/>
          <p:cNvSpPr>
            <a:spLocks noGrp="1"/>
          </p:cNvSpPr>
          <p:nvPr>
            <p:ph sz="quarter" idx="4294967295"/>
          </p:nvPr>
        </p:nvSpPr>
        <p:spPr>
          <a:xfrm>
            <a:off x="179388" y="836613"/>
            <a:ext cx="5076825" cy="2592387"/>
          </a:xfrm>
          <a:solidFill>
            <a:schemeClr val="bg1"/>
          </a:solidFill>
          <a:ln>
            <a:solidFill>
              <a:srgbClr val="000000"/>
            </a:solidFill>
          </a:ln>
        </p:spPr>
        <p:txBody>
          <a:bodyPr>
            <a:normAutofit fontScale="92500"/>
          </a:bodyPr>
          <a:lstStyle/>
          <a:p>
            <a:pPr marL="0" indent="0" eaLnBrk="1" fontAlgn="auto" hangingPunct="1">
              <a:lnSpc>
                <a:spcPct val="150000"/>
              </a:lnSpc>
              <a:spcAft>
                <a:spcPts val="0"/>
              </a:spcAft>
              <a:buClr>
                <a:schemeClr val="accent3"/>
              </a:buClr>
              <a:buFont typeface="Wingdings" pitchFamily="2" charset="2"/>
              <a:buNone/>
              <a:defRPr/>
            </a:pPr>
            <a:r>
              <a:rPr lang="en-US" sz="2300" b="1" i="1" dirty="0" smtClean="0">
                <a:solidFill>
                  <a:srgbClr val="000000"/>
                </a:solidFill>
              </a:rPr>
              <a:t>Bone-anchored sling systems (BASS)</a:t>
            </a:r>
            <a:endParaRPr lang="en-US" sz="2100" dirty="0" smtClean="0">
              <a:solidFill>
                <a:srgbClr val="000000"/>
              </a:solidFill>
            </a:endParaRPr>
          </a:p>
          <a:p>
            <a:pPr marL="363538" lvl="1" indent="-184150" eaLnBrk="1" fontAlgn="auto" hangingPunct="1">
              <a:lnSpc>
                <a:spcPct val="150000"/>
              </a:lnSpc>
              <a:spcAft>
                <a:spcPts val="0"/>
              </a:spcAft>
              <a:buFont typeface="Wingdings 2" pitchFamily="18" charset="2"/>
              <a:buNone/>
              <a:defRPr/>
            </a:pPr>
            <a:r>
              <a:rPr lang="en-US" sz="2000" dirty="0" smtClean="0">
                <a:solidFill>
                  <a:srgbClr val="000000"/>
                </a:solidFill>
              </a:rPr>
              <a:t>	Compresses the urethra with a silicone-coated </a:t>
            </a:r>
            <a:r>
              <a:rPr lang="en-US" sz="2000" dirty="0" err="1" smtClean="0">
                <a:solidFill>
                  <a:srgbClr val="000000"/>
                </a:solidFill>
              </a:rPr>
              <a:t>polypropilene</a:t>
            </a:r>
            <a:r>
              <a:rPr lang="en-US" sz="2000" dirty="0" smtClean="0">
                <a:solidFill>
                  <a:srgbClr val="000000"/>
                </a:solidFill>
              </a:rPr>
              <a:t> mesh that is fixed to the bony pelvis, avoiding the scarred </a:t>
            </a:r>
            <a:r>
              <a:rPr lang="en-US" sz="2000" dirty="0" err="1" smtClean="0">
                <a:solidFill>
                  <a:srgbClr val="000000"/>
                </a:solidFill>
              </a:rPr>
              <a:t>retropubic</a:t>
            </a:r>
            <a:r>
              <a:rPr lang="en-US" sz="2000" dirty="0" smtClean="0">
                <a:solidFill>
                  <a:srgbClr val="000000"/>
                </a:solidFill>
              </a:rPr>
              <a:t> space</a:t>
            </a:r>
            <a:endParaRPr lang="it-IT" sz="2000" dirty="0" smtClean="0">
              <a:solidFill>
                <a:srgbClr val="000000"/>
              </a:solidFill>
            </a:endParaRPr>
          </a:p>
        </p:txBody>
      </p:sp>
      <p:pic>
        <p:nvPicPr>
          <p:cNvPr id="23555" name="Segnaposto contenuto 6"/>
          <p:cNvPicPr>
            <a:picLocks noGrp="1"/>
          </p:cNvPicPr>
          <p:nvPr>
            <p:ph sz="quarter" idx="4294967295"/>
          </p:nvPr>
        </p:nvPicPr>
        <p:blipFill>
          <a:blip r:embed="rId2" cstate="print"/>
          <a:srcRect/>
          <a:stretch>
            <a:fillRect/>
          </a:stretch>
        </p:blipFill>
        <p:spPr>
          <a:xfrm>
            <a:off x="5486400" y="333375"/>
            <a:ext cx="3657600" cy="3460750"/>
          </a:xfrm>
        </p:spPr>
      </p:pic>
      <p:sp>
        <p:nvSpPr>
          <p:cNvPr id="60422" name="Text Box 5"/>
          <p:cNvSpPr txBox="1">
            <a:spLocks noChangeArrowheads="1"/>
          </p:cNvSpPr>
          <p:nvPr/>
        </p:nvSpPr>
        <p:spPr bwMode="auto">
          <a:xfrm>
            <a:off x="6084888" y="4005263"/>
            <a:ext cx="2809875" cy="1612900"/>
          </a:xfrm>
          <a:prstGeom prst="rect">
            <a:avLst/>
          </a:prstGeom>
          <a:solidFill>
            <a:schemeClr val="accent2"/>
          </a:solidFill>
          <a:ln w="9525">
            <a:solidFill>
              <a:schemeClr val="tx2"/>
            </a:solidFill>
            <a:miter lim="800000"/>
            <a:headEnd/>
            <a:tailEnd/>
          </a:ln>
        </p:spPr>
        <p:txBody>
          <a:bodyPr>
            <a:spAutoFit/>
          </a:bodyPr>
          <a:lstStyle/>
          <a:p>
            <a:pPr>
              <a:spcBef>
                <a:spcPct val="50000"/>
              </a:spcBef>
              <a:defRPr/>
            </a:pPr>
            <a:r>
              <a:rPr lang="it-IT" b="1">
                <a:solidFill>
                  <a:schemeClr val="bg1"/>
                </a:solidFill>
                <a:effectLst>
                  <a:outerShdw blurRad="38100" dist="38100" dir="2700000" algn="tl">
                    <a:srgbClr val="000000"/>
                  </a:outerShdw>
                </a:effectLst>
              </a:rPr>
              <a:t>Success rate 40-88%</a:t>
            </a:r>
          </a:p>
          <a:p>
            <a:pPr>
              <a:spcBef>
                <a:spcPct val="50000"/>
              </a:spcBef>
              <a:defRPr/>
            </a:pPr>
            <a:r>
              <a:rPr lang="it-IT" b="1">
                <a:solidFill>
                  <a:schemeClr val="bg1"/>
                </a:solidFill>
                <a:effectLst>
                  <a:outerShdw blurRad="38100" dist="38100" dir="2700000" algn="tl">
                    <a:srgbClr val="000000"/>
                  </a:outerShdw>
                </a:effectLst>
              </a:rPr>
              <a:t>Mesh infection rate 2-12% which usually requires sling explantation (8%)</a:t>
            </a:r>
          </a:p>
        </p:txBody>
      </p:sp>
      <p:sp>
        <p:nvSpPr>
          <p:cNvPr id="23557" name="Rectangle 8"/>
          <p:cNvSpPr>
            <a:spLocks noChangeArrowheads="1"/>
          </p:cNvSpPr>
          <p:nvPr/>
        </p:nvSpPr>
        <p:spPr bwMode="auto">
          <a:xfrm>
            <a:off x="0" y="3644900"/>
            <a:ext cx="5867400" cy="923925"/>
          </a:xfrm>
          <a:prstGeom prst="rect">
            <a:avLst/>
          </a:prstGeom>
          <a:noFill/>
          <a:ln w="9525">
            <a:solidFill>
              <a:schemeClr val="accent1"/>
            </a:solidFill>
            <a:miter lim="800000"/>
            <a:headEnd/>
            <a:tailEnd/>
          </a:ln>
        </p:spPr>
        <p:txBody>
          <a:bodyPr>
            <a:spAutoFit/>
          </a:bodyPr>
          <a:lstStyle/>
          <a:p>
            <a:pPr lvl="1">
              <a:buFontTx/>
              <a:buChar char="•"/>
            </a:pPr>
            <a:r>
              <a:rPr lang="it-IT">
                <a:solidFill>
                  <a:srgbClr val="000000"/>
                </a:solidFill>
              </a:rPr>
              <a:t>   Madjar et al using synthetic mesh (2001)</a:t>
            </a:r>
          </a:p>
          <a:p>
            <a:pPr lvl="1">
              <a:buFontTx/>
              <a:buChar char="•"/>
            </a:pPr>
            <a:r>
              <a:rPr lang="it-IT">
                <a:solidFill>
                  <a:srgbClr val="000000"/>
                </a:solidFill>
              </a:rPr>
              <a:t>   Cespedes and Jacoby using organic mesh (2001)</a:t>
            </a:r>
          </a:p>
        </p:txBody>
      </p:sp>
      <p:sp>
        <p:nvSpPr>
          <p:cNvPr id="23558" name="Rectangle 9"/>
          <p:cNvSpPr>
            <a:spLocks noChangeArrowheads="1"/>
          </p:cNvSpPr>
          <p:nvPr/>
        </p:nvSpPr>
        <p:spPr bwMode="auto">
          <a:xfrm>
            <a:off x="0" y="4868863"/>
            <a:ext cx="5724128" cy="1154162"/>
          </a:xfrm>
          <a:prstGeom prst="rect">
            <a:avLst/>
          </a:prstGeom>
          <a:noFill/>
          <a:ln w="9525">
            <a:solidFill>
              <a:srgbClr val="000000"/>
            </a:solidFill>
            <a:miter lim="800000"/>
            <a:headEnd/>
            <a:tailEnd/>
          </a:ln>
        </p:spPr>
        <p:txBody>
          <a:bodyPr wrap="square">
            <a:spAutoFit/>
          </a:bodyPr>
          <a:lstStyle/>
          <a:p>
            <a:r>
              <a:rPr lang="it-IT" sz="2300" b="1" dirty="0" err="1">
                <a:solidFill>
                  <a:srgbClr val="FF0066"/>
                </a:solidFill>
              </a:rPr>
              <a:t>Our</a:t>
            </a:r>
            <a:r>
              <a:rPr lang="it-IT" sz="2300" b="1" dirty="0">
                <a:solidFill>
                  <a:srgbClr val="FF0066"/>
                </a:solidFill>
              </a:rPr>
              <a:t> </a:t>
            </a:r>
            <a:r>
              <a:rPr lang="it-IT" sz="2300" b="1" dirty="0" err="1">
                <a:solidFill>
                  <a:srgbClr val="FF0066"/>
                </a:solidFill>
              </a:rPr>
              <a:t>experience</a:t>
            </a:r>
            <a:r>
              <a:rPr lang="it-IT" sz="2300" b="1" dirty="0">
                <a:solidFill>
                  <a:srgbClr val="FF0066"/>
                </a:solidFill>
              </a:rPr>
              <a:t> </a:t>
            </a:r>
            <a:r>
              <a:rPr lang="it-IT" sz="2300" b="1" dirty="0" err="1">
                <a:solidFill>
                  <a:srgbClr val="FF0066"/>
                </a:solidFill>
              </a:rPr>
              <a:t>with</a:t>
            </a:r>
            <a:r>
              <a:rPr lang="it-IT" sz="2300" b="1" dirty="0">
                <a:solidFill>
                  <a:srgbClr val="FF0066"/>
                </a:solidFill>
              </a:rPr>
              <a:t> </a:t>
            </a:r>
            <a:r>
              <a:rPr lang="it-IT" sz="2300" b="1" dirty="0" err="1" smtClean="0">
                <a:solidFill>
                  <a:srgbClr val="FF0066"/>
                </a:solidFill>
              </a:rPr>
              <a:t>organic</a:t>
            </a:r>
            <a:r>
              <a:rPr lang="it-IT" sz="2300" b="1" dirty="0" smtClean="0">
                <a:solidFill>
                  <a:srgbClr val="FF0066"/>
                </a:solidFill>
              </a:rPr>
              <a:t> </a:t>
            </a:r>
            <a:r>
              <a:rPr lang="it-IT" sz="2300" b="1" dirty="0" err="1">
                <a:solidFill>
                  <a:srgbClr val="FF0066"/>
                </a:solidFill>
              </a:rPr>
              <a:t>mesh</a:t>
            </a:r>
            <a:endParaRPr lang="it-IT" sz="2300" b="1" dirty="0">
              <a:solidFill>
                <a:srgbClr val="FF0066"/>
              </a:solidFill>
            </a:endParaRPr>
          </a:p>
          <a:p>
            <a:r>
              <a:rPr lang="it-IT" sz="2300" dirty="0">
                <a:solidFill>
                  <a:srgbClr val="000000"/>
                </a:solidFill>
              </a:rPr>
              <a:t>100% </a:t>
            </a:r>
            <a:r>
              <a:rPr lang="it-IT" sz="2300" dirty="0" err="1">
                <a:solidFill>
                  <a:srgbClr val="000000"/>
                </a:solidFill>
              </a:rPr>
              <a:t>failure-rate</a:t>
            </a:r>
            <a:r>
              <a:rPr lang="it-IT" sz="2300" dirty="0">
                <a:solidFill>
                  <a:srgbClr val="000000"/>
                </a:solidFill>
              </a:rPr>
              <a:t> </a:t>
            </a:r>
            <a:r>
              <a:rPr lang="it-IT" sz="2300" dirty="0" err="1">
                <a:solidFill>
                  <a:srgbClr val="000000"/>
                </a:solidFill>
              </a:rPr>
              <a:t>after</a:t>
            </a:r>
            <a:r>
              <a:rPr lang="it-IT" sz="2300" dirty="0">
                <a:solidFill>
                  <a:srgbClr val="000000"/>
                </a:solidFill>
              </a:rPr>
              <a:t> </a:t>
            </a:r>
            <a:r>
              <a:rPr lang="it-IT" sz="2300" dirty="0" smtClean="0">
                <a:solidFill>
                  <a:srgbClr val="000000"/>
                </a:solidFill>
              </a:rPr>
              <a:t>6-12 </a:t>
            </a:r>
            <a:r>
              <a:rPr lang="it-IT" sz="2300" dirty="0" err="1" smtClean="0">
                <a:solidFill>
                  <a:srgbClr val="000000"/>
                </a:solidFill>
              </a:rPr>
              <a:t>months</a:t>
            </a:r>
            <a:r>
              <a:rPr lang="it-IT" sz="2300" dirty="0" smtClean="0">
                <a:solidFill>
                  <a:srgbClr val="000000"/>
                </a:solidFill>
              </a:rPr>
              <a:t> </a:t>
            </a:r>
            <a:r>
              <a:rPr lang="it-IT" sz="2300" dirty="0" err="1" smtClean="0">
                <a:solidFill>
                  <a:srgbClr val="000000"/>
                </a:solidFill>
              </a:rPr>
              <a:t>for</a:t>
            </a:r>
            <a:r>
              <a:rPr lang="it-IT" sz="2300" dirty="0" smtClean="0">
                <a:solidFill>
                  <a:srgbClr val="000000"/>
                </a:solidFill>
              </a:rPr>
              <a:t> </a:t>
            </a:r>
            <a:r>
              <a:rPr lang="it-IT" sz="2300" dirty="0" err="1" smtClean="0">
                <a:solidFill>
                  <a:srgbClr val="000000"/>
                </a:solidFill>
              </a:rPr>
              <a:t>reabsorption</a:t>
            </a:r>
            <a:r>
              <a:rPr lang="it-IT" sz="2300" dirty="0" smtClean="0">
                <a:solidFill>
                  <a:srgbClr val="000000"/>
                </a:solidFill>
              </a:rPr>
              <a:t> </a:t>
            </a:r>
            <a:r>
              <a:rPr lang="it-IT" sz="2300" dirty="0" err="1" smtClean="0">
                <a:solidFill>
                  <a:srgbClr val="000000"/>
                </a:solidFill>
              </a:rPr>
              <a:t>of</a:t>
            </a:r>
            <a:r>
              <a:rPr lang="it-IT" sz="2300" dirty="0" smtClean="0">
                <a:solidFill>
                  <a:srgbClr val="000000"/>
                </a:solidFill>
              </a:rPr>
              <a:t> </a:t>
            </a:r>
            <a:r>
              <a:rPr lang="it-IT" sz="2300" dirty="0" err="1" smtClean="0">
                <a:solidFill>
                  <a:srgbClr val="000000"/>
                </a:solidFill>
              </a:rPr>
              <a:t>mesh</a:t>
            </a:r>
            <a:r>
              <a:rPr lang="it-IT" sz="2300" dirty="0" smtClean="0">
                <a:solidFill>
                  <a:srgbClr val="000000"/>
                </a:solidFill>
              </a:rPr>
              <a:t>  </a:t>
            </a:r>
            <a:endParaRPr lang="it-IT" sz="2300" dirty="0">
              <a:solidFill>
                <a:srgbClr val="000000"/>
              </a:solidFill>
            </a:endParaRPr>
          </a:p>
        </p:txBody>
      </p:sp>
      <p:sp>
        <p:nvSpPr>
          <p:cNvPr id="8" name="Titolo 3"/>
          <p:cNvSpPr txBox="1">
            <a:spLocks/>
          </p:cNvSpPr>
          <p:nvPr/>
        </p:nvSpPr>
        <p:spPr>
          <a:xfrm>
            <a:off x="609600" y="228600"/>
            <a:ext cx="8153400" cy="990600"/>
          </a:xfrm>
          <a:prstGeom prst="rect">
            <a:avLst/>
          </a:prstGeom>
        </p:spPr>
        <p:txBody>
          <a:bodyPr/>
          <a:lstStyle/>
          <a:p>
            <a:pPr algn="ctr" fontAlgn="auto">
              <a:spcAft>
                <a:spcPts val="0"/>
              </a:spcAft>
              <a:defRPr/>
            </a:pPr>
            <a:endParaRPr lang="it-IT" sz="5000" dirty="0">
              <a:solidFill>
                <a:schemeClr val="tx2"/>
              </a:solidFill>
              <a:latin typeface="+mj-lt"/>
              <a:ea typeface="+mj-ea"/>
              <a:cs typeface="+mj-cs"/>
            </a:endParaRPr>
          </a:p>
        </p:txBody>
      </p:sp>
      <p:sp>
        <p:nvSpPr>
          <p:cNvPr id="10" name="Titolo 3"/>
          <p:cNvSpPr txBox="1">
            <a:spLocks/>
          </p:cNvSpPr>
          <p:nvPr/>
        </p:nvSpPr>
        <p:spPr>
          <a:xfrm>
            <a:off x="-252413" y="0"/>
            <a:ext cx="7007226" cy="620713"/>
          </a:xfrm>
          <a:prstGeom prst="rect">
            <a:avLst/>
          </a:prstGeom>
        </p:spPr>
        <p:txBody>
          <a:bodyPr/>
          <a:lstStyle/>
          <a:p>
            <a:pPr algn="ctr" fontAlgn="auto">
              <a:spcAft>
                <a:spcPts val="0"/>
              </a:spcAft>
              <a:defRPr/>
            </a:pPr>
            <a:r>
              <a:rPr lang="en-US" sz="4000" b="1" dirty="0" err="1">
                <a:solidFill>
                  <a:schemeClr val="accent1"/>
                </a:solidFill>
              </a:rPr>
              <a:t>Invance</a:t>
            </a:r>
            <a:r>
              <a:rPr lang="en-US" sz="4000" b="1" dirty="0">
                <a:solidFill>
                  <a:schemeClr val="accent1"/>
                </a:solidFill>
              </a:rPr>
              <a:t> sling</a:t>
            </a:r>
            <a:endParaRPr lang="it-IT" sz="4000" b="1" dirty="0">
              <a:solidFill>
                <a:schemeClr val="accent1"/>
              </a:solidFill>
            </a:endParaRPr>
          </a:p>
          <a:p>
            <a:pPr algn="ctr" fontAlgn="auto">
              <a:spcAft>
                <a:spcPts val="0"/>
              </a:spcAft>
              <a:defRPr/>
            </a:pPr>
            <a:endParaRPr lang="it-IT" sz="5000"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Segnaposto contenuto 2"/>
          <p:cNvSpPr>
            <a:spLocks noGrp="1"/>
          </p:cNvSpPr>
          <p:nvPr>
            <p:ph sz="quarter" idx="4294967295"/>
          </p:nvPr>
        </p:nvSpPr>
        <p:spPr>
          <a:xfrm>
            <a:off x="0" y="1125538"/>
            <a:ext cx="4752975" cy="2592387"/>
          </a:xfrm>
          <a:solidFill>
            <a:schemeClr val="bg1"/>
          </a:solidFill>
        </p:spPr>
        <p:txBody>
          <a:bodyPr>
            <a:normAutofit fontScale="92500"/>
          </a:bodyPr>
          <a:lstStyle/>
          <a:p>
            <a:pPr marL="274320" indent="-274320" eaLnBrk="1" fontAlgn="auto" hangingPunct="1">
              <a:lnSpc>
                <a:spcPct val="130000"/>
              </a:lnSpc>
              <a:spcAft>
                <a:spcPts val="0"/>
              </a:spcAft>
              <a:buClr>
                <a:schemeClr val="accent3"/>
              </a:buClr>
              <a:buFont typeface="Wingdings" pitchFamily="2" charset="2"/>
              <a:buNone/>
              <a:defRPr/>
            </a:pPr>
            <a:r>
              <a:rPr lang="en-US" sz="2700" b="1" dirty="0" smtClean="0">
                <a:solidFill>
                  <a:srgbClr val="000000"/>
                </a:solidFill>
              </a:rPr>
              <a:t>Functional </a:t>
            </a:r>
            <a:r>
              <a:rPr lang="en-US" sz="2700" b="1" dirty="0" err="1" smtClean="0">
                <a:solidFill>
                  <a:srgbClr val="000000"/>
                </a:solidFill>
              </a:rPr>
              <a:t>retrourethral</a:t>
            </a:r>
            <a:r>
              <a:rPr lang="en-US" sz="2700" b="1" dirty="0" smtClean="0">
                <a:solidFill>
                  <a:srgbClr val="000000"/>
                </a:solidFill>
              </a:rPr>
              <a:t> sling</a:t>
            </a:r>
            <a:endParaRPr lang="it-IT" sz="2700" dirty="0" smtClean="0">
              <a:solidFill>
                <a:srgbClr val="000000"/>
              </a:solidFill>
            </a:endParaRPr>
          </a:p>
          <a:p>
            <a:pPr marL="640080" lvl="1" indent="-246888" eaLnBrk="1" fontAlgn="auto" hangingPunct="1">
              <a:lnSpc>
                <a:spcPct val="130000"/>
              </a:lnSpc>
              <a:spcAft>
                <a:spcPts val="0"/>
              </a:spcAft>
              <a:buFont typeface="Wingdings 2"/>
              <a:buChar char=""/>
              <a:defRPr/>
            </a:pPr>
            <a:r>
              <a:rPr lang="it-IT" dirty="0" err="1" smtClean="0">
                <a:solidFill>
                  <a:srgbClr val="000000"/>
                </a:solidFill>
              </a:rPr>
              <a:t>Passed</a:t>
            </a:r>
            <a:r>
              <a:rPr lang="it-IT" dirty="0" smtClean="0">
                <a:solidFill>
                  <a:srgbClr val="000000"/>
                </a:solidFill>
              </a:rPr>
              <a:t> “</a:t>
            </a:r>
            <a:r>
              <a:rPr lang="it-IT" dirty="0" err="1" smtClean="0">
                <a:solidFill>
                  <a:srgbClr val="000000"/>
                </a:solidFill>
              </a:rPr>
              <a:t>outside-in</a:t>
            </a:r>
            <a:r>
              <a:rPr lang="it-IT" dirty="0" smtClean="0">
                <a:solidFill>
                  <a:srgbClr val="000000"/>
                </a:solidFill>
              </a:rPr>
              <a:t>” </a:t>
            </a:r>
            <a:r>
              <a:rPr lang="it-IT" dirty="0" err="1" smtClean="0">
                <a:solidFill>
                  <a:srgbClr val="000000"/>
                </a:solidFill>
              </a:rPr>
              <a:t>through</a:t>
            </a:r>
            <a:r>
              <a:rPr lang="it-IT" dirty="0" smtClean="0">
                <a:solidFill>
                  <a:srgbClr val="000000"/>
                </a:solidFill>
              </a:rPr>
              <a:t> the </a:t>
            </a:r>
            <a:r>
              <a:rPr lang="it-IT" dirty="0" err="1" smtClean="0">
                <a:solidFill>
                  <a:srgbClr val="000000"/>
                </a:solidFill>
              </a:rPr>
              <a:t>obturator</a:t>
            </a:r>
            <a:r>
              <a:rPr lang="it-IT" dirty="0" smtClean="0">
                <a:solidFill>
                  <a:srgbClr val="000000"/>
                </a:solidFill>
              </a:rPr>
              <a:t> </a:t>
            </a:r>
            <a:r>
              <a:rPr lang="it-IT" dirty="0" err="1" smtClean="0">
                <a:solidFill>
                  <a:srgbClr val="000000"/>
                </a:solidFill>
              </a:rPr>
              <a:t>foramen</a:t>
            </a:r>
            <a:r>
              <a:rPr lang="it-IT" dirty="0" smtClean="0">
                <a:solidFill>
                  <a:srgbClr val="000000"/>
                </a:solidFill>
              </a:rPr>
              <a:t>; the </a:t>
            </a:r>
            <a:r>
              <a:rPr lang="it-IT" dirty="0" err="1" smtClean="0">
                <a:solidFill>
                  <a:srgbClr val="000000"/>
                </a:solidFill>
              </a:rPr>
              <a:t>mesh</a:t>
            </a:r>
            <a:r>
              <a:rPr lang="it-IT" dirty="0" smtClean="0">
                <a:solidFill>
                  <a:srgbClr val="000000"/>
                </a:solidFill>
              </a:rPr>
              <a:t> </a:t>
            </a:r>
            <a:r>
              <a:rPr lang="it-IT" dirty="0" err="1" smtClean="0">
                <a:solidFill>
                  <a:srgbClr val="000000"/>
                </a:solidFill>
              </a:rPr>
              <a:t>is</a:t>
            </a:r>
            <a:r>
              <a:rPr lang="it-IT" dirty="0" smtClean="0">
                <a:solidFill>
                  <a:srgbClr val="000000"/>
                </a:solidFill>
              </a:rPr>
              <a:t> </a:t>
            </a:r>
            <a:r>
              <a:rPr lang="it-IT" dirty="0" err="1" smtClean="0">
                <a:solidFill>
                  <a:srgbClr val="000000"/>
                </a:solidFill>
              </a:rPr>
              <a:t>sutured</a:t>
            </a:r>
            <a:r>
              <a:rPr lang="it-IT" dirty="0" smtClean="0">
                <a:solidFill>
                  <a:srgbClr val="000000"/>
                </a:solidFill>
              </a:rPr>
              <a:t> in </a:t>
            </a:r>
            <a:r>
              <a:rPr lang="it-IT" dirty="0" err="1" smtClean="0">
                <a:solidFill>
                  <a:srgbClr val="000000"/>
                </a:solidFill>
              </a:rPr>
              <a:t>place</a:t>
            </a:r>
            <a:r>
              <a:rPr lang="it-IT" dirty="0" smtClean="0">
                <a:solidFill>
                  <a:srgbClr val="000000"/>
                </a:solidFill>
              </a:rPr>
              <a:t> on the </a:t>
            </a:r>
            <a:r>
              <a:rPr lang="it-IT" dirty="0" err="1" smtClean="0">
                <a:solidFill>
                  <a:srgbClr val="000000"/>
                </a:solidFill>
              </a:rPr>
              <a:t>ventral</a:t>
            </a:r>
            <a:r>
              <a:rPr lang="it-IT" dirty="0" smtClean="0">
                <a:solidFill>
                  <a:srgbClr val="000000"/>
                </a:solidFill>
              </a:rPr>
              <a:t> </a:t>
            </a:r>
            <a:r>
              <a:rPr lang="it-IT" dirty="0" err="1" smtClean="0">
                <a:solidFill>
                  <a:srgbClr val="000000"/>
                </a:solidFill>
              </a:rPr>
              <a:t>surface</a:t>
            </a:r>
            <a:r>
              <a:rPr lang="it-IT" dirty="0" smtClean="0">
                <a:solidFill>
                  <a:srgbClr val="000000"/>
                </a:solidFill>
              </a:rPr>
              <a:t> </a:t>
            </a:r>
            <a:r>
              <a:rPr lang="it-IT" dirty="0" err="1" smtClean="0">
                <a:solidFill>
                  <a:srgbClr val="000000"/>
                </a:solidFill>
              </a:rPr>
              <a:t>of</a:t>
            </a:r>
            <a:r>
              <a:rPr lang="it-IT" dirty="0" smtClean="0">
                <a:solidFill>
                  <a:srgbClr val="000000"/>
                </a:solidFill>
              </a:rPr>
              <a:t> the </a:t>
            </a:r>
            <a:r>
              <a:rPr lang="it-IT" dirty="0" err="1" smtClean="0">
                <a:solidFill>
                  <a:srgbClr val="000000"/>
                </a:solidFill>
              </a:rPr>
              <a:t>bulbar</a:t>
            </a:r>
            <a:r>
              <a:rPr lang="it-IT" dirty="0" smtClean="0">
                <a:solidFill>
                  <a:srgbClr val="000000"/>
                </a:solidFill>
              </a:rPr>
              <a:t> </a:t>
            </a:r>
            <a:r>
              <a:rPr lang="it-IT" dirty="0" err="1" smtClean="0">
                <a:solidFill>
                  <a:srgbClr val="000000"/>
                </a:solidFill>
              </a:rPr>
              <a:t>urethra</a:t>
            </a:r>
            <a:endParaRPr lang="it-IT" dirty="0" smtClean="0">
              <a:solidFill>
                <a:srgbClr val="000000"/>
              </a:solidFill>
            </a:endParaRPr>
          </a:p>
        </p:txBody>
      </p:sp>
      <p:pic>
        <p:nvPicPr>
          <p:cNvPr id="25603" name="Segnaposto contenuto 4"/>
          <p:cNvPicPr>
            <a:picLocks noGrp="1"/>
          </p:cNvPicPr>
          <p:nvPr>
            <p:ph sz="quarter" idx="4294967295"/>
          </p:nvPr>
        </p:nvPicPr>
        <p:blipFill>
          <a:blip r:embed="rId3" cstate="print"/>
          <a:srcRect/>
          <a:stretch>
            <a:fillRect/>
          </a:stretch>
        </p:blipFill>
        <p:spPr>
          <a:xfrm>
            <a:off x="6061075" y="908050"/>
            <a:ext cx="3082925" cy="2520950"/>
          </a:xfrm>
        </p:spPr>
      </p:pic>
      <p:sp>
        <p:nvSpPr>
          <p:cNvPr id="61446" name="Text Box 5"/>
          <p:cNvSpPr txBox="1">
            <a:spLocks noChangeArrowheads="1"/>
          </p:cNvSpPr>
          <p:nvPr/>
        </p:nvSpPr>
        <p:spPr bwMode="auto">
          <a:xfrm>
            <a:off x="5724525" y="4149725"/>
            <a:ext cx="2809875" cy="2300288"/>
          </a:xfrm>
          <a:prstGeom prst="rect">
            <a:avLst/>
          </a:prstGeom>
          <a:solidFill>
            <a:schemeClr val="accent2"/>
          </a:solidFill>
          <a:ln w="9525">
            <a:solidFill>
              <a:schemeClr val="tx2"/>
            </a:solidFill>
            <a:miter lim="800000"/>
            <a:headEnd/>
            <a:tailEnd/>
          </a:ln>
        </p:spPr>
        <p:txBody>
          <a:bodyPr>
            <a:spAutoFit/>
          </a:bodyPr>
          <a:lstStyle/>
          <a:p>
            <a:pPr>
              <a:spcBef>
                <a:spcPct val="50000"/>
              </a:spcBef>
              <a:defRPr/>
            </a:pPr>
            <a:r>
              <a:rPr lang="it-IT" b="1">
                <a:solidFill>
                  <a:schemeClr val="bg1"/>
                </a:solidFill>
                <a:effectLst>
                  <a:outerShdw blurRad="38100" dist="38100" dir="2700000" algn="tl">
                    <a:srgbClr val="000000"/>
                  </a:outerShdw>
                </a:effectLst>
              </a:rPr>
              <a:t>Success rate 76-91%</a:t>
            </a:r>
          </a:p>
          <a:p>
            <a:pPr>
              <a:spcBef>
                <a:spcPct val="50000"/>
              </a:spcBef>
              <a:defRPr/>
            </a:pPr>
            <a:r>
              <a:rPr lang="it-IT" b="1">
                <a:solidFill>
                  <a:schemeClr val="bg1"/>
                </a:solidFill>
                <a:effectLst>
                  <a:outerShdw blurRad="38100" dist="38100" dir="2700000" algn="tl">
                    <a:srgbClr val="000000"/>
                  </a:outerShdw>
                </a:effectLst>
              </a:rPr>
              <a:t>Overall complication rate 23.9%</a:t>
            </a:r>
          </a:p>
          <a:p>
            <a:pPr>
              <a:spcBef>
                <a:spcPct val="50000"/>
              </a:spcBef>
              <a:defRPr/>
            </a:pPr>
            <a:r>
              <a:rPr lang="it-IT" b="1">
                <a:solidFill>
                  <a:schemeClr val="bg1"/>
                </a:solidFill>
                <a:effectLst>
                  <a:outerShdw blurRad="38100" dist="38100" dir="2700000" algn="tl">
                    <a:srgbClr val="000000"/>
                  </a:outerShdw>
                </a:effectLst>
              </a:rPr>
              <a:t>Low reported explantation rate: only 5 reported cases of removal or revision</a:t>
            </a:r>
          </a:p>
        </p:txBody>
      </p:sp>
      <p:pic>
        <p:nvPicPr>
          <p:cNvPr id="25605" name="Picture 8"/>
          <p:cNvPicPr>
            <a:picLocks noChangeAspect="1" noChangeArrowheads="1"/>
          </p:cNvPicPr>
          <p:nvPr/>
        </p:nvPicPr>
        <p:blipFill>
          <a:blip r:embed="rId4" cstate="print"/>
          <a:srcRect/>
          <a:stretch>
            <a:fillRect/>
          </a:stretch>
        </p:blipFill>
        <p:spPr bwMode="auto">
          <a:xfrm>
            <a:off x="250825" y="3789363"/>
            <a:ext cx="5113338" cy="2944812"/>
          </a:xfrm>
          <a:prstGeom prst="rect">
            <a:avLst/>
          </a:prstGeom>
          <a:noFill/>
          <a:ln w="9525">
            <a:noFill/>
            <a:miter lim="800000"/>
            <a:headEnd/>
            <a:tailEnd/>
          </a:ln>
        </p:spPr>
      </p:pic>
      <p:sp>
        <p:nvSpPr>
          <p:cNvPr id="7" name="Titolo 3"/>
          <p:cNvSpPr txBox="1">
            <a:spLocks/>
          </p:cNvSpPr>
          <p:nvPr/>
        </p:nvSpPr>
        <p:spPr>
          <a:xfrm>
            <a:off x="395536" y="334169"/>
            <a:ext cx="7007226" cy="620713"/>
          </a:xfrm>
          <a:prstGeom prst="rect">
            <a:avLst/>
          </a:prstGeom>
        </p:spPr>
        <p:txBody>
          <a:bodyPr/>
          <a:lstStyle/>
          <a:p>
            <a:pPr algn="ctr" fontAlgn="auto">
              <a:spcAft>
                <a:spcPts val="0"/>
              </a:spcAft>
              <a:defRPr/>
            </a:pPr>
            <a:r>
              <a:rPr lang="en-US" sz="4400" b="1" dirty="0" err="1">
                <a:solidFill>
                  <a:schemeClr val="accent1"/>
                </a:solidFill>
              </a:rPr>
              <a:t>AdVance</a:t>
            </a:r>
            <a:r>
              <a:rPr lang="en-US" sz="4400" b="1" dirty="0">
                <a:solidFill>
                  <a:schemeClr val="accent1"/>
                </a:solidFill>
              </a:rPr>
              <a:t> sling</a:t>
            </a:r>
            <a:endParaRPr lang="it-IT" sz="4400" b="1" dirty="0">
              <a:solidFill>
                <a:schemeClr val="accent1"/>
              </a:solidFill>
            </a:endParaRPr>
          </a:p>
          <a:p>
            <a:pPr algn="ctr" fontAlgn="auto">
              <a:spcAft>
                <a:spcPts val="0"/>
              </a:spcAft>
              <a:defRPr/>
            </a:pPr>
            <a:endParaRPr lang="it-IT" sz="5400"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71463" y="433388"/>
            <a:ext cx="8601075" cy="5991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499992" y="1628800"/>
            <a:ext cx="4010025" cy="3143250"/>
          </a:xfrm>
          <a:prstGeom prst="rect">
            <a:avLst/>
          </a:prstGeom>
          <a:noFill/>
          <a:ln w="9525">
            <a:noFill/>
            <a:miter lim="800000"/>
            <a:headEnd/>
            <a:tailEnd/>
          </a:ln>
        </p:spPr>
      </p:pic>
      <p:pic>
        <p:nvPicPr>
          <p:cNvPr id="4" name="Immagine 3" descr="perineo-4.jpg"/>
          <p:cNvPicPr>
            <a:picLocks noChangeAspect="1"/>
          </p:cNvPicPr>
          <p:nvPr/>
        </p:nvPicPr>
        <p:blipFill>
          <a:blip r:embed="rId3" cstate="print"/>
          <a:stretch>
            <a:fillRect/>
          </a:stretch>
        </p:blipFill>
        <p:spPr>
          <a:xfrm>
            <a:off x="539552" y="1124743"/>
            <a:ext cx="3456384" cy="448757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539552" y="620688"/>
            <a:ext cx="4295775" cy="28575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572000" y="3429000"/>
            <a:ext cx="4286250" cy="2881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cstate="print"/>
          <a:srcRect/>
          <a:stretch>
            <a:fillRect/>
          </a:stretch>
        </p:blipFill>
        <p:spPr bwMode="auto">
          <a:xfrm>
            <a:off x="179512" y="1484784"/>
            <a:ext cx="8757550" cy="4968552"/>
          </a:xfrm>
          <a:prstGeom prst="rect">
            <a:avLst/>
          </a:prstGeom>
          <a:noFill/>
          <a:ln w="9525">
            <a:noFill/>
            <a:miter lim="800000"/>
            <a:headEnd/>
            <a:tailEnd/>
          </a:ln>
        </p:spPr>
      </p:pic>
      <p:sp>
        <p:nvSpPr>
          <p:cNvPr id="26627" name="Titolo 1"/>
          <p:cNvSpPr>
            <a:spLocks noGrp="1"/>
          </p:cNvSpPr>
          <p:nvPr>
            <p:ph type="title" idx="4294967295"/>
          </p:nvPr>
        </p:nvSpPr>
        <p:spPr>
          <a:xfrm>
            <a:off x="539552" y="764704"/>
            <a:ext cx="8136904" cy="679450"/>
          </a:xfrm>
        </p:spPr>
        <p:txBody>
          <a:bodyPr/>
          <a:lstStyle/>
          <a:p>
            <a:pPr algn="ctr" eaLnBrk="1" hangingPunct="1"/>
            <a:r>
              <a:rPr lang="it-IT" sz="3600" b="1" dirty="0" err="1" smtClean="0">
                <a:solidFill>
                  <a:srgbClr val="FF0000"/>
                </a:solidFill>
              </a:rPr>
              <a:t>Advance</a:t>
            </a:r>
            <a:r>
              <a:rPr lang="it-IT" sz="3600" b="1" dirty="0" smtClean="0">
                <a:solidFill>
                  <a:srgbClr val="FF0000"/>
                </a:solidFill>
              </a:rPr>
              <a:t> </a:t>
            </a:r>
            <a:r>
              <a:rPr lang="it-IT" sz="3600" b="1" dirty="0" err="1" smtClean="0">
                <a:solidFill>
                  <a:srgbClr val="FF0000"/>
                </a:solidFill>
              </a:rPr>
              <a:t>complications</a:t>
            </a:r>
            <a:endParaRPr lang="it-IT" sz="3600" b="1" dirty="0" smtClean="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idx="4294967295"/>
          </p:nvPr>
        </p:nvSpPr>
        <p:spPr>
          <a:xfrm>
            <a:off x="990600" y="228600"/>
            <a:ext cx="8153400" cy="990600"/>
          </a:xfrm>
        </p:spPr>
        <p:txBody>
          <a:bodyPr/>
          <a:lstStyle/>
          <a:p>
            <a:pPr eaLnBrk="1" hangingPunct="1"/>
            <a:r>
              <a:rPr lang="it-IT" b="1" smtClean="0"/>
              <a:t>Argus system</a:t>
            </a:r>
          </a:p>
        </p:txBody>
      </p:sp>
      <p:sp>
        <p:nvSpPr>
          <p:cNvPr id="65539" name="Segnaposto contenuto 2"/>
          <p:cNvSpPr>
            <a:spLocks noGrp="1"/>
          </p:cNvSpPr>
          <p:nvPr>
            <p:ph sz="quarter" idx="4294967295"/>
          </p:nvPr>
        </p:nvSpPr>
        <p:spPr>
          <a:xfrm>
            <a:off x="0" y="1773238"/>
            <a:ext cx="4643438" cy="4432300"/>
          </a:xfrm>
        </p:spPr>
        <p:txBody>
          <a:bodyPr>
            <a:normAutofit lnSpcReduction="10000"/>
          </a:bodyPr>
          <a:lstStyle/>
          <a:p>
            <a:pPr marL="274320" indent="-274320" eaLnBrk="1" fontAlgn="auto" hangingPunct="1">
              <a:lnSpc>
                <a:spcPct val="150000"/>
              </a:lnSpc>
              <a:spcAft>
                <a:spcPts val="0"/>
              </a:spcAft>
              <a:buClr>
                <a:schemeClr val="accent3"/>
              </a:buClr>
              <a:buFont typeface="Wingdings 2"/>
              <a:buChar char=""/>
              <a:defRPr/>
            </a:pPr>
            <a:r>
              <a:rPr lang="en-US" sz="1800" b="1" smtClean="0">
                <a:solidFill>
                  <a:srgbClr val="000000"/>
                </a:solidFill>
              </a:rPr>
              <a:t>The Argus system</a:t>
            </a:r>
            <a:r>
              <a:rPr lang="en-US" sz="1800" smtClean="0">
                <a:solidFill>
                  <a:srgbClr val="000000"/>
                </a:solidFill>
              </a:rPr>
              <a:t> was first described by Moreno Sierra et al in 2006. The system is composed of a radiopaque cushioned system with silicone foam 42mm x 26mm x 9 mm thick for soft bulbar urethral compression, two silicone columns formed by multiple conical elements, which are attached to the pad and allow system readjustment, and two radiopaque silicone washers which allow regulation of the desired tension</a:t>
            </a:r>
            <a:endParaRPr lang="it-IT" sz="1800" smtClean="0">
              <a:solidFill>
                <a:srgbClr val="000000"/>
              </a:solidFill>
            </a:endParaRPr>
          </a:p>
        </p:txBody>
      </p:sp>
      <p:pic>
        <p:nvPicPr>
          <p:cNvPr id="28676" name="Picture 2"/>
          <p:cNvPicPr>
            <a:picLocks noGrp="1" noChangeAspect="1" noChangeArrowheads="1"/>
          </p:cNvPicPr>
          <p:nvPr>
            <p:ph sz="quarter" idx="4294967295"/>
          </p:nvPr>
        </p:nvPicPr>
        <p:blipFill>
          <a:blip r:embed="rId2" cstate="print"/>
          <a:srcRect/>
          <a:stretch>
            <a:fillRect/>
          </a:stretch>
        </p:blipFill>
        <p:spPr>
          <a:xfrm>
            <a:off x="5486400" y="1700213"/>
            <a:ext cx="3657600" cy="3001962"/>
          </a:xfrm>
        </p:spPr>
      </p:pic>
      <p:sp>
        <p:nvSpPr>
          <p:cNvPr id="28677" name="Text Box 6"/>
          <p:cNvSpPr txBox="1">
            <a:spLocks noChangeArrowheads="1"/>
          </p:cNvSpPr>
          <p:nvPr/>
        </p:nvSpPr>
        <p:spPr bwMode="auto">
          <a:xfrm>
            <a:off x="4932363" y="5300663"/>
            <a:ext cx="3816350" cy="1200150"/>
          </a:xfrm>
          <a:prstGeom prst="rect">
            <a:avLst/>
          </a:prstGeom>
          <a:noFill/>
          <a:ln w="9525">
            <a:solidFill>
              <a:schemeClr val="tx2"/>
            </a:solidFill>
            <a:miter lim="800000"/>
            <a:headEnd/>
            <a:tailEnd/>
          </a:ln>
        </p:spPr>
        <p:txBody>
          <a:bodyPr>
            <a:spAutoFit/>
          </a:bodyPr>
          <a:lstStyle/>
          <a:p>
            <a:pPr algn="ctr">
              <a:spcBef>
                <a:spcPct val="50000"/>
              </a:spcBef>
            </a:pPr>
            <a:r>
              <a:rPr lang="it-IT" b="1">
                <a:solidFill>
                  <a:schemeClr val="accent1"/>
                </a:solidFill>
              </a:rPr>
              <a:t>The primary advantage of this design is that the sling tension can be modified through a superficial suprapubic incision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395288" y="404813"/>
            <a:ext cx="5329237" cy="4373562"/>
          </a:xfrm>
          <a:prstGeom prst="rect">
            <a:avLst/>
          </a:prstGeom>
          <a:noFill/>
          <a:ln w="9525">
            <a:noFill/>
            <a:miter lim="800000"/>
            <a:headEnd/>
            <a:tailEnd/>
          </a:ln>
        </p:spPr>
      </p:pic>
      <p:sp>
        <p:nvSpPr>
          <p:cNvPr id="64520" name="Text Box 5"/>
          <p:cNvSpPr txBox="1">
            <a:spLocks noChangeArrowheads="1"/>
          </p:cNvSpPr>
          <p:nvPr/>
        </p:nvSpPr>
        <p:spPr bwMode="auto">
          <a:xfrm>
            <a:off x="6084888" y="1773238"/>
            <a:ext cx="2809875" cy="1200150"/>
          </a:xfrm>
          <a:prstGeom prst="rect">
            <a:avLst/>
          </a:prstGeom>
          <a:solidFill>
            <a:schemeClr val="accent2"/>
          </a:solidFill>
          <a:ln w="9525">
            <a:solidFill>
              <a:schemeClr val="tx2"/>
            </a:solidFill>
            <a:miter lim="800000"/>
            <a:headEnd/>
            <a:tailEnd/>
          </a:ln>
        </p:spPr>
        <p:txBody>
          <a:bodyPr>
            <a:spAutoFit/>
          </a:bodyPr>
          <a:lstStyle/>
          <a:p>
            <a:pPr>
              <a:spcBef>
                <a:spcPct val="50000"/>
              </a:spcBef>
              <a:defRPr/>
            </a:pPr>
            <a:r>
              <a:rPr lang="it-IT" b="1" dirty="0">
                <a:solidFill>
                  <a:schemeClr val="bg1"/>
                </a:solidFill>
                <a:effectLst>
                  <a:outerShdw blurRad="38100" dist="38100" dir="2700000" algn="tl">
                    <a:srgbClr val="000000"/>
                  </a:outerShdw>
                </a:effectLst>
              </a:rPr>
              <a:t>Success rate 72-79%</a:t>
            </a:r>
          </a:p>
          <a:p>
            <a:pPr>
              <a:spcBef>
                <a:spcPct val="50000"/>
              </a:spcBef>
              <a:defRPr/>
            </a:pPr>
            <a:r>
              <a:rPr lang="it-IT" b="1" dirty="0" err="1">
                <a:solidFill>
                  <a:schemeClr val="bg1"/>
                </a:solidFill>
                <a:effectLst>
                  <a:outerShdw blurRad="38100" dist="38100" dir="2700000" algn="tl">
                    <a:srgbClr val="000000"/>
                  </a:outerShdw>
                </a:effectLst>
              </a:rPr>
              <a:t>Erosion</a:t>
            </a:r>
            <a:r>
              <a:rPr lang="it-IT" b="1" dirty="0">
                <a:solidFill>
                  <a:schemeClr val="bg1"/>
                </a:solidFill>
                <a:effectLst>
                  <a:outerShdw blurRad="38100" dist="38100" dir="2700000" algn="tl">
                    <a:srgbClr val="000000"/>
                  </a:outerShdw>
                </a:effectLst>
              </a:rPr>
              <a:t> 3-13%</a:t>
            </a:r>
          </a:p>
          <a:p>
            <a:pPr>
              <a:spcBef>
                <a:spcPct val="50000"/>
              </a:spcBef>
              <a:defRPr/>
            </a:pPr>
            <a:r>
              <a:rPr lang="it-IT" b="1" dirty="0" err="1">
                <a:solidFill>
                  <a:schemeClr val="bg1"/>
                </a:solidFill>
                <a:effectLst>
                  <a:outerShdw blurRad="38100" dist="38100" dir="2700000" algn="tl">
                    <a:srgbClr val="000000"/>
                  </a:outerShdw>
                </a:effectLst>
              </a:rPr>
              <a:t>Infection</a:t>
            </a:r>
            <a:r>
              <a:rPr lang="it-IT" b="1" dirty="0">
                <a:solidFill>
                  <a:schemeClr val="bg1"/>
                </a:solidFill>
                <a:effectLst>
                  <a:outerShdw blurRad="38100" dist="38100" dir="2700000" algn="tl">
                    <a:srgbClr val="000000"/>
                  </a:outerShdw>
                </a:effectLst>
              </a:rPr>
              <a:t> 3-11%</a:t>
            </a:r>
          </a:p>
        </p:txBody>
      </p:sp>
      <p:sp>
        <p:nvSpPr>
          <p:cNvPr id="29701" name="Rectangle 13"/>
          <p:cNvSpPr>
            <a:spLocks noChangeArrowheads="1"/>
          </p:cNvSpPr>
          <p:nvPr/>
        </p:nvSpPr>
        <p:spPr bwMode="auto">
          <a:xfrm>
            <a:off x="144463" y="4868863"/>
            <a:ext cx="3779837" cy="1739900"/>
          </a:xfrm>
          <a:prstGeom prst="rect">
            <a:avLst/>
          </a:prstGeom>
          <a:noFill/>
          <a:ln w="9525">
            <a:noFill/>
            <a:miter lim="800000"/>
            <a:headEnd/>
            <a:tailEnd/>
          </a:ln>
        </p:spPr>
        <p:txBody>
          <a:bodyPr>
            <a:spAutoFit/>
          </a:bodyPr>
          <a:lstStyle/>
          <a:p>
            <a:r>
              <a:rPr lang="it-IT" b="1">
                <a:solidFill>
                  <a:srgbClr val="FF0066"/>
                </a:solidFill>
              </a:rPr>
              <a:t>Our experience </a:t>
            </a:r>
          </a:p>
          <a:p>
            <a:endParaRPr lang="it-IT" b="1">
              <a:solidFill>
                <a:srgbClr val="FF0066"/>
              </a:solidFill>
            </a:endParaRPr>
          </a:p>
          <a:p>
            <a:r>
              <a:rPr lang="it-IT">
                <a:solidFill>
                  <a:schemeClr val="tx2"/>
                </a:solidFill>
              </a:rPr>
              <a:t>1 Explanted for unrecognized passage in the bladder</a:t>
            </a:r>
          </a:p>
          <a:p>
            <a:r>
              <a:rPr lang="it-IT">
                <a:solidFill>
                  <a:srgbClr val="000000"/>
                </a:solidFill>
              </a:rPr>
              <a:t>1 Washer eroding through</a:t>
            </a:r>
          </a:p>
          <a:p>
            <a:r>
              <a:rPr lang="it-IT">
                <a:solidFill>
                  <a:srgbClr val="000000"/>
                </a:solidFill>
              </a:rPr>
              <a:t>  the abdominal fascia</a:t>
            </a:r>
            <a:endParaRPr lang="it-IT">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67544" y="1844824"/>
            <a:ext cx="8208912" cy="584775"/>
          </a:xfrm>
          <a:prstGeom prst="rect">
            <a:avLst/>
          </a:prstGeom>
          <a:noFill/>
        </p:spPr>
        <p:txBody>
          <a:bodyPr wrap="square" rtlCol="0">
            <a:spAutoFit/>
          </a:bodyPr>
          <a:lstStyle/>
          <a:p>
            <a:r>
              <a:rPr lang="it-IT" sz="3200" dirty="0" smtClean="0"/>
              <a:t>Pazienti con </a:t>
            </a:r>
            <a:r>
              <a:rPr lang="it-IT" sz="3200" dirty="0" err="1" smtClean="0"/>
              <a:t>stomia</a:t>
            </a:r>
            <a:r>
              <a:rPr lang="it-IT" sz="3200" dirty="0" smtClean="0"/>
              <a:t> urinaria</a:t>
            </a:r>
            <a:endParaRPr lang="it-IT" sz="3200" dirty="0"/>
          </a:p>
        </p:txBody>
      </p:sp>
      <p:sp>
        <p:nvSpPr>
          <p:cNvPr id="5" name="CasellaDiTesto 4"/>
          <p:cNvSpPr txBox="1"/>
          <p:nvPr/>
        </p:nvSpPr>
        <p:spPr>
          <a:xfrm>
            <a:off x="323528" y="3861048"/>
            <a:ext cx="7920880" cy="584775"/>
          </a:xfrm>
          <a:prstGeom prst="rect">
            <a:avLst/>
          </a:prstGeom>
          <a:noFill/>
        </p:spPr>
        <p:txBody>
          <a:bodyPr wrap="square" rtlCol="0">
            <a:spAutoFit/>
          </a:bodyPr>
          <a:lstStyle/>
          <a:p>
            <a:r>
              <a:rPr lang="it-IT" sz="3200" dirty="0" smtClean="0"/>
              <a:t>Pazienti con </a:t>
            </a:r>
            <a:r>
              <a:rPr lang="it-IT" sz="3200" dirty="0" err="1" smtClean="0"/>
              <a:t>stomia</a:t>
            </a:r>
            <a:r>
              <a:rPr lang="it-IT" sz="3200" dirty="0" smtClean="0"/>
              <a:t> fecale</a:t>
            </a:r>
            <a:endParaRPr lang="it-IT" sz="3200" dirty="0"/>
          </a:p>
        </p:txBody>
      </p:sp>
      <p:cxnSp>
        <p:nvCxnSpPr>
          <p:cNvPr id="7" name="Connettore 1 6"/>
          <p:cNvCxnSpPr/>
          <p:nvPr/>
        </p:nvCxnSpPr>
        <p:spPr>
          <a:xfrm flipV="1">
            <a:off x="2195736" y="1628800"/>
            <a:ext cx="1800200" cy="12961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2411760" y="1556792"/>
            <a:ext cx="1656184" cy="136815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1403648" y="188640"/>
            <a:ext cx="6408712" cy="769441"/>
          </a:xfrm>
          <a:prstGeom prst="rect">
            <a:avLst/>
          </a:prstGeom>
          <a:noFill/>
        </p:spPr>
        <p:txBody>
          <a:bodyPr wrap="square" rtlCol="0">
            <a:spAutoFit/>
          </a:bodyPr>
          <a:lstStyle/>
          <a:p>
            <a:pPr algn="ctr"/>
            <a:r>
              <a:rPr lang="it-IT" sz="4400" b="1" dirty="0" smtClean="0">
                <a:solidFill>
                  <a:srgbClr val="FF0000"/>
                </a:solidFill>
              </a:rPr>
              <a:t>INCONTINENZA</a:t>
            </a:r>
            <a:endParaRPr lang="it-IT" sz="4400" b="1" dirty="0">
              <a:solidFill>
                <a:srgbClr val="FF0000"/>
              </a:solidFill>
            </a:endParaRPr>
          </a:p>
        </p:txBody>
      </p:sp>
      <p:sp>
        <p:nvSpPr>
          <p:cNvPr id="11" name="CasellaDiTesto 10"/>
          <p:cNvSpPr txBox="1"/>
          <p:nvPr/>
        </p:nvSpPr>
        <p:spPr>
          <a:xfrm>
            <a:off x="5292080" y="4005064"/>
            <a:ext cx="3851920" cy="369332"/>
          </a:xfrm>
          <a:prstGeom prst="rect">
            <a:avLst/>
          </a:prstGeom>
          <a:noFill/>
        </p:spPr>
        <p:txBody>
          <a:bodyPr wrap="square" rtlCol="0">
            <a:spAutoFit/>
          </a:bodyPr>
          <a:lstStyle/>
          <a:p>
            <a:r>
              <a:rPr lang="it-IT" dirty="0" smtClean="0"/>
              <a:t>(ESITI DANNO NEUROLOGICO)</a:t>
            </a:r>
            <a:endParaRPr lang="it-IT" dirty="0"/>
          </a:p>
        </p:txBody>
      </p:sp>
      <p:sp>
        <p:nvSpPr>
          <p:cNvPr id="8" name="CasellaDiTesto 7"/>
          <p:cNvSpPr txBox="1"/>
          <p:nvPr/>
        </p:nvSpPr>
        <p:spPr>
          <a:xfrm>
            <a:off x="5804520" y="1988840"/>
            <a:ext cx="2943944" cy="369332"/>
          </a:xfrm>
          <a:prstGeom prst="rect">
            <a:avLst/>
          </a:prstGeom>
          <a:noFill/>
        </p:spPr>
        <p:txBody>
          <a:bodyPr wrap="square" rtlCol="0">
            <a:spAutoFit/>
          </a:bodyPr>
          <a:lstStyle/>
          <a:p>
            <a:r>
              <a:rPr lang="it-IT" dirty="0" smtClean="0"/>
              <a:t>(VESCICA ORTOTOPICA)</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Segnaposto contenuto 3"/>
          <p:cNvSpPr>
            <a:spLocks noGrp="1"/>
          </p:cNvSpPr>
          <p:nvPr>
            <p:ph sz="quarter" idx="4294967295"/>
          </p:nvPr>
        </p:nvSpPr>
        <p:spPr>
          <a:xfrm>
            <a:off x="0" y="5661025"/>
            <a:ext cx="1368425" cy="358775"/>
          </a:xfrm>
        </p:spPr>
        <p:txBody>
          <a:bodyPr>
            <a:normAutofit lnSpcReduction="10000"/>
          </a:bodyPr>
          <a:lstStyle/>
          <a:p>
            <a:pPr marL="274320" indent="-274320" eaLnBrk="1" fontAlgn="auto" hangingPunct="1">
              <a:spcAft>
                <a:spcPts val="0"/>
              </a:spcAft>
              <a:buClr>
                <a:schemeClr val="accent3"/>
              </a:buClr>
              <a:buFont typeface="Wingdings" pitchFamily="2" charset="2"/>
              <a:buNone/>
              <a:defRPr/>
            </a:pPr>
            <a:r>
              <a:rPr lang="it-IT" sz="1800" smtClean="0">
                <a:solidFill>
                  <a:srgbClr val="000000"/>
                </a:solidFill>
              </a:rPr>
              <a:t>J Urol 2011</a:t>
            </a:r>
          </a:p>
        </p:txBody>
      </p:sp>
      <p:pic>
        <p:nvPicPr>
          <p:cNvPr id="30723" name="Picture 2"/>
          <p:cNvPicPr>
            <a:picLocks noChangeAspect="1" noChangeArrowheads="1"/>
          </p:cNvPicPr>
          <p:nvPr/>
        </p:nvPicPr>
        <p:blipFill>
          <a:blip r:embed="rId2" cstate="print"/>
          <a:srcRect/>
          <a:stretch>
            <a:fillRect/>
          </a:stretch>
        </p:blipFill>
        <p:spPr bwMode="auto">
          <a:xfrm>
            <a:off x="0" y="1484313"/>
            <a:ext cx="5491163" cy="4105275"/>
          </a:xfrm>
          <a:prstGeom prst="rect">
            <a:avLst/>
          </a:prstGeom>
          <a:noFill/>
          <a:ln w="9525">
            <a:noFill/>
            <a:miter lim="800000"/>
            <a:headEnd/>
            <a:tailEnd/>
          </a:ln>
        </p:spPr>
      </p:pic>
      <p:grpSp>
        <p:nvGrpSpPr>
          <p:cNvPr id="30724" name="Group 7"/>
          <p:cNvGrpSpPr>
            <a:grpSpLocks/>
          </p:cNvGrpSpPr>
          <p:nvPr/>
        </p:nvGrpSpPr>
        <p:grpSpPr bwMode="auto">
          <a:xfrm>
            <a:off x="5183188" y="404813"/>
            <a:ext cx="3960812" cy="2017712"/>
            <a:chOff x="158" y="1162"/>
            <a:chExt cx="2495" cy="1271"/>
          </a:xfrm>
        </p:grpSpPr>
        <p:pic>
          <p:nvPicPr>
            <p:cNvPr id="30727" name="Picture 5"/>
            <p:cNvPicPr>
              <a:picLocks noChangeAspect="1" noChangeArrowheads="1"/>
            </p:cNvPicPr>
            <p:nvPr/>
          </p:nvPicPr>
          <p:blipFill>
            <a:blip r:embed="rId3" cstate="print"/>
            <a:srcRect/>
            <a:stretch>
              <a:fillRect/>
            </a:stretch>
          </p:blipFill>
          <p:spPr bwMode="auto">
            <a:xfrm>
              <a:off x="249" y="1162"/>
              <a:ext cx="2404" cy="977"/>
            </a:xfrm>
            <a:prstGeom prst="rect">
              <a:avLst/>
            </a:prstGeom>
            <a:noFill/>
            <a:ln w="9525">
              <a:noFill/>
              <a:miter lim="800000"/>
              <a:headEnd/>
              <a:tailEnd/>
            </a:ln>
          </p:spPr>
        </p:pic>
        <p:sp>
          <p:nvSpPr>
            <p:cNvPr id="30728" name="Rectangle 9"/>
            <p:cNvSpPr>
              <a:spLocks noChangeArrowheads="1"/>
            </p:cNvSpPr>
            <p:nvPr/>
          </p:nvSpPr>
          <p:spPr bwMode="auto">
            <a:xfrm>
              <a:off x="158" y="2115"/>
              <a:ext cx="2314" cy="318"/>
            </a:xfrm>
            <a:prstGeom prst="rect">
              <a:avLst/>
            </a:prstGeom>
            <a:solidFill>
              <a:schemeClr val="bg1"/>
            </a:solidFill>
            <a:ln w="9525">
              <a:noFill/>
              <a:miter lim="800000"/>
              <a:headEnd/>
              <a:tailEnd/>
            </a:ln>
          </p:spPr>
          <p:txBody>
            <a:bodyPr wrap="none" anchor="ctr"/>
            <a:lstStyle/>
            <a:p>
              <a:pPr algn="ctr"/>
              <a:endParaRPr lang="it-IT">
                <a:solidFill>
                  <a:srgbClr val="000000"/>
                </a:solidFill>
              </a:endParaRPr>
            </a:p>
          </p:txBody>
        </p:sp>
      </p:grpSp>
      <p:sp>
        <p:nvSpPr>
          <p:cNvPr id="30725" name="Segnaposto contenuto 3"/>
          <p:cNvSpPr>
            <a:spLocks/>
          </p:cNvSpPr>
          <p:nvPr/>
        </p:nvSpPr>
        <p:spPr bwMode="auto">
          <a:xfrm>
            <a:off x="5435600" y="2647950"/>
            <a:ext cx="3529013" cy="1511300"/>
          </a:xfrm>
          <a:prstGeom prst="rect">
            <a:avLst/>
          </a:prstGeom>
          <a:noFill/>
          <a:ln w="9525">
            <a:noFill/>
            <a:miter lim="800000"/>
            <a:headEnd/>
            <a:tailEnd/>
          </a:ln>
        </p:spPr>
        <p:txBody>
          <a:bodyPr/>
          <a:lstStyle/>
          <a:p>
            <a:pPr algn="ctr">
              <a:spcBef>
                <a:spcPts val="700"/>
              </a:spcBef>
              <a:buClr>
                <a:schemeClr val="accent2"/>
              </a:buClr>
              <a:buSzPct val="60000"/>
              <a:buFont typeface="Wingdings" pitchFamily="2" charset="2"/>
              <a:buNone/>
            </a:pPr>
            <a:r>
              <a:rPr lang="it-IT" sz="4400" b="1" dirty="0" err="1">
                <a:solidFill>
                  <a:srgbClr val="FF0000"/>
                </a:solidFill>
                <a:latin typeface="Tw Cen MT" pitchFamily="34" charset="0"/>
              </a:rPr>
              <a:t>Controversial</a:t>
            </a:r>
            <a:r>
              <a:rPr lang="it-IT" sz="4400" b="1" dirty="0">
                <a:solidFill>
                  <a:srgbClr val="FF0000"/>
                </a:solidFill>
                <a:latin typeface="Tw Cen MT" pitchFamily="34" charset="0"/>
              </a:rPr>
              <a:t> </a:t>
            </a:r>
            <a:r>
              <a:rPr lang="it-IT" sz="4400" b="1" dirty="0" err="1" smtClean="0">
                <a:solidFill>
                  <a:srgbClr val="FF0000"/>
                </a:solidFill>
                <a:latin typeface="Tw Cen MT" pitchFamily="34" charset="0"/>
              </a:rPr>
              <a:t>results</a:t>
            </a:r>
            <a:r>
              <a:rPr lang="it-IT" sz="4400" b="1" dirty="0" smtClean="0">
                <a:solidFill>
                  <a:srgbClr val="FF0000"/>
                </a:solidFill>
                <a:latin typeface="Tw Cen MT" pitchFamily="34" charset="0"/>
              </a:rPr>
              <a:t> !</a:t>
            </a:r>
            <a:endParaRPr lang="it-IT" sz="4400" b="1" dirty="0">
              <a:solidFill>
                <a:srgbClr val="FF0000"/>
              </a:solidFill>
              <a:latin typeface="Tw Cen MT" pitchFamily="34" charset="0"/>
            </a:endParaRPr>
          </a:p>
        </p:txBody>
      </p:sp>
      <p:sp>
        <p:nvSpPr>
          <p:cNvPr id="30726" name="Rectangle 11"/>
          <p:cNvSpPr>
            <a:spLocks noChangeArrowheads="1"/>
          </p:cNvSpPr>
          <p:nvPr/>
        </p:nvSpPr>
        <p:spPr bwMode="auto">
          <a:xfrm>
            <a:off x="5148263" y="333375"/>
            <a:ext cx="3924300" cy="1655763"/>
          </a:xfrm>
          <a:prstGeom prst="rect">
            <a:avLst/>
          </a:prstGeom>
          <a:noFill/>
          <a:ln w="9525">
            <a:solidFill>
              <a:srgbClr val="000000"/>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contenuto 2"/>
          <p:cNvSpPr>
            <a:spLocks noGrp="1"/>
          </p:cNvSpPr>
          <p:nvPr>
            <p:ph sz="half" idx="1"/>
          </p:nvPr>
        </p:nvSpPr>
        <p:spPr>
          <a:xfrm>
            <a:off x="285750" y="1589088"/>
            <a:ext cx="4210050" cy="4911725"/>
          </a:xfrm>
        </p:spPr>
        <p:txBody>
          <a:bodyPr/>
          <a:lstStyle/>
          <a:p>
            <a:pPr eaLnBrk="1" hangingPunct="1">
              <a:lnSpc>
                <a:spcPct val="150000"/>
              </a:lnSpc>
            </a:pPr>
            <a:endParaRPr lang="it-IT" sz="1600" smtClean="0">
              <a:solidFill>
                <a:srgbClr val="000000"/>
              </a:solidFill>
            </a:endParaRPr>
          </a:p>
          <a:p>
            <a:pPr lvl="1" eaLnBrk="1" hangingPunct="1">
              <a:lnSpc>
                <a:spcPct val="150000"/>
              </a:lnSpc>
            </a:pPr>
            <a:r>
              <a:rPr lang="en-US" sz="1600" smtClean="0">
                <a:solidFill>
                  <a:srgbClr val="000000"/>
                </a:solidFill>
              </a:rPr>
              <a:t>The ProACT system is an adjustable therapy option; it uses the principle of augmenting titration for optimal urethral coaptation.</a:t>
            </a:r>
          </a:p>
          <a:p>
            <a:pPr lvl="1" eaLnBrk="1" hangingPunct="1">
              <a:lnSpc>
                <a:spcPct val="150000"/>
              </a:lnSpc>
            </a:pPr>
            <a:r>
              <a:rPr lang="en-US" sz="1600" smtClean="0">
                <a:solidFill>
                  <a:srgbClr val="000000"/>
                </a:solidFill>
              </a:rPr>
              <a:t>Two balloons are placed bilaterally at the bladder neck. Titanium ports are placed in the scrotum for volume adjustment.</a:t>
            </a:r>
          </a:p>
          <a:p>
            <a:pPr lvl="1" eaLnBrk="1" hangingPunct="1">
              <a:lnSpc>
                <a:spcPct val="150000"/>
              </a:lnSpc>
            </a:pPr>
            <a:r>
              <a:rPr lang="en-US" sz="1600" smtClean="0">
                <a:solidFill>
                  <a:srgbClr val="000000"/>
                </a:solidFill>
              </a:rPr>
              <a:t>Postoperative readjustment is very simple, and only local anaesthesia is necessary. </a:t>
            </a:r>
            <a:endParaRPr lang="it-IT" sz="1600" smtClean="0">
              <a:solidFill>
                <a:srgbClr val="000000"/>
              </a:solidFill>
            </a:endParaRPr>
          </a:p>
        </p:txBody>
      </p:sp>
      <p:pic>
        <p:nvPicPr>
          <p:cNvPr id="33795" name="Segnaposto contenuto 4"/>
          <p:cNvPicPr>
            <a:picLocks noGrp="1"/>
          </p:cNvPicPr>
          <p:nvPr>
            <p:ph sz="half" idx="2"/>
          </p:nvPr>
        </p:nvPicPr>
        <p:blipFill>
          <a:blip r:embed="rId2" cstate="print"/>
          <a:srcRect/>
          <a:stretch>
            <a:fillRect/>
          </a:stretch>
        </p:blipFill>
        <p:spPr>
          <a:xfrm>
            <a:off x="5148263" y="765175"/>
            <a:ext cx="3657600" cy="3460750"/>
          </a:xfrm>
        </p:spPr>
      </p:pic>
      <p:sp>
        <p:nvSpPr>
          <p:cNvPr id="33796" name="Rectangle 6"/>
          <p:cNvSpPr>
            <a:spLocks noChangeArrowheads="1"/>
          </p:cNvSpPr>
          <p:nvPr/>
        </p:nvSpPr>
        <p:spPr bwMode="auto">
          <a:xfrm>
            <a:off x="683568" y="866800"/>
            <a:ext cx="3643312" cy="762000"/>
          </a:xfrm>
          <a:prstGeom prst="rect">
            <a:avLst/>
          </a:prstGeom>
          <a:noFill/>
          <a:ln w="9525">
            <a:noFill/>
            <a:miter lim="800000"/>
            <a:headEnd/>
            <a:tailEnd/>
          </a:ln>
        </p:spPr>
        <p:txBody>
          <a:bodyPr wrap="none">
            <a:spAutoFit/>
          </a:bodyPr>
          <a:lstStyle/>
          <a:p>
            <a:r>
              <a:rPr lang="en-US" sz="4400" dirty="0">
                <a:solidFill>
                  <a:srgbClr val="FF0000"/>
                </a:solidFill>
                <a:latin typeface="Tw Cen MT" pitchFamily="34" charset="0"/>
              </a:rPr>
              <a:t>Pro-ACT system</a:t>
            </a:r>
            <a:endParaRPr lang="it-IT" sz="4400" dirty="0">
              <a:solidFill>
                <a:srgbClr val="FF0000"/>
              </a:solidFill>
              <a:latin typeface="Tw Cen MT" pitchFamily="34" charset="0"/>
            </a:endParaRPr>
          </a:p>
        </p:txBody>
      </p:sp>
      <p:sp>
        <p:nvSpPr>
          <p:cNvPr id="38919" name="Text Box 5"/>
          <p:cNvSpPr txBox="1">
            <a:spLocks noChangeArrowheads="1"/>
          </p:cNvSpPr>
          <p:nvPr/>
        </p:nvSpPr>
        <p:spPr bwMode="auto">
          <a:xfrm>
            <a:off x="4787900" y="4941888"/>
            <a:ext cx="3959225" cy="788987"/>
          </a:xfrm>
          <a:prstGeom prst="rect">
            <a:avLst/>
          </a:prstGeom>
          <a:solidFill>
            <a:schemeClr val="accent2"/>
          </a:solidFill>
          <a:ln w="9525">
            <a:solidFill>
              <a:schemeClr val="tx2"/>
            </a:solidFill>
            <a:miter lim="800000"/>
            <a:headEnd/>
            <a:tailEnd/>
          </a:ln>
        </p:spPr>
        <p:txBody>
          <a:bodyPr>
            <a:spAutoFit/>
          </a:bodyPr>
          <a:lstStyle/>
          <a:p>
            <a:pPr>
              <a:spcBef>
                <a:spcPct val="50000"/>
              </a:spcBef>
              <a:defRPr/>
            </a:pPr>
            <a:r>
              <a:rPr lang="it-IT" b="1">
                <a:solidFill>
                  <a:schemeClr val="bg1"/>
                </a:solidFill>
                <a:effectLst>
                  <a:outerShdw blurRad="38100" dist="38100" dir="2700000" algn="tl">
                    <a:srgbClr val="000000"/>
                  </a:outerShdw>
                </a:effectLst>
              </a:rPr>
              <a:t>Success rate 70-92%</a:t>
            </a:r>
          </a:p>
          <a:p>
            <a:pPr>
              <a:spcBef>
                <a:spcPct val="50000"/>
              </a:spcBef>
              <a:defRPr/>
            </a:pPr>
            <a:r>
              <a:rPr lang="it-IT" b="1">
                <a:solidFill>
                  <a:schemeClr val="bg1"/>
                </a:solidFill>
                <a:effectLst>
                  <a:outerShdw blurRad="38100" dist="38100" dir="2700000" algn="tl">
                    <a:srgbClr val="000000"/>
                  </a:outerShdw>
                </a:effectLst>
              </a:rPr>
              <a:t>Complication rate 13.6-36%</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p:cNvSpPr>
          <p:nvPr>
            <p:ph sz="half" idx="1"/>
          </p:nvPr>
        </p:nvSpPr>
        <p:spPr>
          <a:xfrm>
            <a:off x="612775" y="506413"/>
            <a:ext cx="8153400" cy="4525962"/>
          </a:xfrm>
        </p:spPr>
        <p:txBody>
          <a:bodyPr/>
          <a:lstStyle/>
          <a:p>
            <a:pPr eaLnBrk="1" hangingPunct="1"/>
            <a:endParaRPr lang="it-IT" smtClean="0"/>
          </a:p>
        </p:txBody>
      </p:sp>
      <p:grpSp>
        <p:nvGrpSpPr>
          <p:cNvPr id="1028" name="Group 70"/>
          <p:cNvGrpSpPr>
            <a:grpSpLocks noChangeAspect="1"/>
          </p:cNvGrpSpPr>
          <p:nvPr/>
        </p:nvGrpSpPr>
        <p:grpSpPr bwMode="auto">
          <a:xfrm>
            <a:off x="1435100" y="188913"/>
            <a:ext cx="6629400" cy="4248150"/>
            <a:chOff x="1134" y="6773"/>
            <a:chExt cx="10440" cy="6691"/>
          </a:xfrm>
        </p:grpSpPr>
        <p:sp>
          <p:nvSpPr>
            <p:cNvPr id="1032" name="AutoShape 71"/>
            <p:cNvSpPr>
              <a:spLocks noChangeAspect="1" noChangeArrowheads="1"/>
            </p:cNvSpPr>
            <p:nvPr/>
          </p:nvSpPr>
          <p:spPr bwMode="auto">
            <a:xfrm>
              <a:off x="1134" y="6773"/>
              <a:ext cx="10440" cy="6691"/>
            </a:xfrm>
            <a:prstGeom prst="rect">
              <a:avLst/>
            </a:prstGeom>
            <a:noFill/>
            <a:ln w="9525">
              <a:noFill/>
              <a:miter lim="800000"/>
              <a:headEnd/>
              <a:tailEnd/>
            </a:ln>
          </p:spPr>
          <p:txBody>
            <a:bodyPr/>
            <a:lstStyle/>
            <a:p>
              <a:endParaRPr lang="it-IT">
                <a:solidFill>
                  <a:srgbClr val="000000"/>
                </a:solidFill>
                <a:ea typeface="ＭＳ Ｐゴシック" charset="-128"/>
              </a:endParaRPr>
            </a:p>
          </p:txBody>
        </p:sp>
        <p:graphicFrame>
          <p:nvGraphicFramePr>
            <p:cNvPr id="1026" name="Object 72"/>
            <p:cNvGraphicFramePr>
              <a:graphicFrameLocks noChangeAspect="1"/>
            </p:cNvGraphicFramePr>
            <p:nvPr/>
          </p:nvGraphicFramePr>
          <p:xfrm>
            <a:off x="1134" y="6773"/>
            <a:ext cx="10260" cy="5657"/>
          </p:xfrm>
          <a:graphic>
            <a:graphicData uri="http://schemas.openxmlformats.org/presentationml/2006/ole">
              <mc:AlternateContent xmlns:mc="http://schemas.openxmlformats.org/markup-compatibility/2006">
                <mc:Choice xmlns:v="urn:schemas-microsoft-com:vml" Requires="v">
                  <p:oleObj spid="_x0000_s1035" name="Grafico" r:id="rId4" imgW="4905375" imgH="2705100" progId="Excel.Sheet.8">
                    <p:embed/>
                  </p:oleObj>
                </mc:Choice>
                <mc:Fallback>
                  <p:oleObj name="Grafico" r:id="rId4" imgW="4905375" imgH="2705100" progId="Excel.Sheet.8">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4" y="6773"/>
                          <a:ext cx="10260" cy="5657"/>
                        </a:xfrm>
                        <a:prstGeom prst="rect">
                          <a:avLst/>
                        </a:prstGeom>
                        <a:noFill/>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33" name="Text Box 73"/>
            <p:cNvSpPr txBox="1">
              <a:spLocks noChangeArrowheads="1"/>
            </p:cNvSpPr>
            <p:nvPr/>
          </p:nvSpPr>
          <p:spPr bwMode="auto">
            <a:xfrm>
              <a:off x="3474" y="12353"/>
              <a:ext cx="1347" cy="1111"/>
            </a:xfrm>
            <a:prstGeom prst="rect">
              <a:avLst/>
            </a:prstGeom>
            <a:noFill/>
            <a:ln w="9525">
              <a:noFill/>
              <a:miter lim="800000"/>
              <a:headEnd/>
              <a:tailEnd/>
            </a:ln>
          </p:spPr>
          <p:txBody>
            <a:bodyPr/>
            <a:lstStyle/>
            <a:p>
              <a:r>
                <a:rPr lang="it-IT" sz="1400">
                  <a:solidFill>
                    <a:srgbClr val="000000"/>
                  </a:solidFill>
                  <a:ea typeface="ＭＳ Ｐゴシック" charset="-128"/>
                </a:rPr>
                <a:t>Infection</a:t>
              </a:r>
            </a:p>
            <a:p>
              <a:r>
                <a:rPr lang="it-IT" sz="1400">
                  <a:solidFill>
                    <a:srgbClr val="000000"/>
                  </a:solidFill>
                  <a:ea typeface="ＭＳ Ｐゴシック" charset="-128"/>
                </a:rPr>
                <a:t>Erosion</a:t>
              </a:r>
              <a:endParaRPr lang="it-IT">
                <a:solidFill>
                  <a:srgbClr val="000000"/>
                </a:solidFill>
                <a:ea typeface="ＭＳ Ｐゴシック" charset="-128"/>
              </a:endParaRPr>
            </a:p>
          </p:txBody>
        </p:sp>
        <p:sp>
          <p:nvSpPr>
            <p:cNvPr id="1034" name="Text Box 74"/>
            <p:cNvSpPr txBox="1">
              <a:spLocks noChangeArrowheads="1"/>
            </p:cNvSpPr>
            <p:nvPr/>
          </p:nvSpPr>
          <p:spPr bwMode="auto">
            <a:xfrm>
              <a:off x="4662" y="12353"/>
              <a:ext cx="1238" cy="788"/>
            </a:xfrm>
            <a:prstGeom prst="rect">
              <a:avLst/>
            </a:prstGeom>
            <a:noFill/>
            <a:ln w="9525">
              <a:noFill/>
              <a:miter lim="800000"/>
              <a:headEnd/>
              <a:tailEnd/>
            </a:ln>
          </p:spPr>
          <p:txBody>
            <a:bodyPr/>
            <a:lstStyle/>
            <a:p>
              <a:r>
                <a:rPr lang="it-IT" sz="1400">
                  <a:solidFill>
                    <a:srgbClr val="000000"/>
                  </a:solidFill>
                  <a:ea typeface="ＭＳ Ｐゴシック" charset="-128"/>
                </a:rPr>
                <a:t>Erosion</a:t>
              </a:r>
              <a:endParaRPr lang="it-IT">
                <a:solidFill>
                  <a:srgbClr val="000000"/>
                </a:solidFill>
                <a:ea typeface="ＭＳ Ｐゴシック" charset="-128"/>
              </a:endParaRPr>
            </a:p>
          </p:txBody>
        </p:sp>
        <p:sp>
          <p:nvSpPr>
            <p:cNvPr id="1035" name="Text Box 75"/>
            <p:cNvSpPr txBox="1">
              <a:spLocks noChangeArrowheads="1"/>
            </p:cNvSpPr>
            <p:nvPr/>
          </p:nvSpPr>
          <p:spPr bwMode="auto">
            <a:xfrm>
              <a:off x="5783" y="12353"/>
              <a:ext cx="1440" cy="1110"/>
            </a:xfrm>
            <a:prstGeom prst="rect">
              <a:avLst/>
            </a:prstGeom>
            <a:noFill/>
            <a:ln w="9525">
              <a:noFill/>
              <a:miter lim="800000"/>
              <a:headEnd/>
              <a:tailEnd/>
            </a:ln>
          </p:spPr>
          <p:txBody>
            <a:bodyPr/>
            <a:lstStyle/>
            <a:p>
              <a:r>
                <a:rPr lang="it-IT" sz="1400">
                  <a:solidFill>
                    <a:srgbClr val="000000"/>
                  </a:solidFill>
                  <a:ea typeface="ＭＳ Ｐゴシック" charset="-128"/>
                </a:rPr>
                <a:t>Deflation</a:t>
              </a:r>
            </a:p>
            <a:p>
              <a:r>
                <a:rPr lang="it-IT" sz="1400">
                  <a:solidFill>
                    <a:srgbClr val="000000"/>
                  </a:solidFill>
                  <a:ea typeface="ＭＳ Ｐゴシック" charset="-128"/>
                </a:rPr>
                <a:t>Migration</a:t>
              </a:r>
              <a:endParaRPr lang="it-IT">
                <a:solidFill>
                  <a:srgbClr val="000000"/>
                </a:solidFill>
                <a:ea typeface="ＭＳ Ｐゴシック" charset="-128"/>
              </a:endParaRPr>
            </a:p>
          </p:txBody>
        </p:sp>
      </p:grpSp>
      <p:sp>
        <p:nvSpPr>
          <p:cNvPr id="1029" name="Rectangle 76"/>
          <p:cNvSpPr>
            <a:spLocks noChangeArrowheads="1"/>
          </p:cNvSpPr>
          <p:nvPr/>
        </p:nvSpPr>
        <p:spPr bwMode="auto">
          <a:xfrm>
            <a:off x="4146550" y="4365625"/>
            <a:ext cx="4746625" cy="762000"/>
          </a:xfrm>
          <a:prstGeom prst="rect">
            <a:avLst/>
          </a:prstGeom>
          <a:noFill/>
          <a:ln w="9525">
            <a:solidFill>
              <a:srgbClr val="FF0000"/>
            </a:solidFill>
            <a:miter lim="800000"/>
            <a:headEnd/>
            <a:tailEnd/>
          </a:ln>
        </p:spPr>
        <p:txBody>
          <a:bodyPr anchor="ctr"/>
          <a:lstStyle/>
          <a:p>
            <a:pPr algn="ctr"/>
            <a:r>
              <a:rPr lang="en-GB" sz="2400">
                <a:solidFill>
                  <a:srgbClr val="000000"/>
                </a:solidFill>
                <a:ea typeface="ＭＳ Ｐゴシック" charset="-128"/>
              </a:rPr>
              <a:t>Most of complications happen during the first 6 months</a:t>
            </a:r>
            <a:endParaRPr lang="it-IT" sz="2400">
              <a:solidFill>
                <a:srgbClr val="000000"/>
              </a:solidFill>
              <a:ea typeface="ＭＳ Ｐゴシック" charset="-128"/>
            </a:endParaRPr>
          </a:p>
        </p:txBody>
      </p:sp>
      <p:pic>
        <p:nvPicPr>
          <p:cNvPr id="1030" name="Picture 9" descr="img234"/>
          <p:cNvPicPr>
            <a:picLocks noChangeAspect="1" noChangeArrowheads="1"/>
          </p:cNvPicPr>
          <p:nvPr/>
        </p:nvPicPr>
        <p:blipFill>
          <a:blip r:embed="rId6" cstate="print"/>
          <a:srcRect/>
          <a:stretch>
            <a:fillRect/>
          </a:stretch>
        </p:blipFill>
        <p:spPr bwMode="auto">
          <a:xfrm>
            <a:off x="395288" y="4518025"/>
            <a:ext cx="2376487" cy="2339975"/>
          </a:xfrm>
          <a:prstGeom prst="rect">
            <a:avLst/>
          </a:prstGeom>
          <a:noFill/>
          <a:ln w="9525">
            <a:solidFill>
              <a:srgbClr val="FFFF00"/>
            </a:solidFill>
            <a:miter lim="800000"/>
            <a:headEnd/>
            <a:tailEnd/>
          </a:ln>
        </p:spPr>
      </p:pic>
      <p:sp>
        <p:nvSpPr>
          <p:cNvPr id="1031" name="Text Box 10"/>
          <p:cNvSpPr txBox="1">
            <a:spLocks noChangeArrowheads="1"/>
          </p:cNvSpPr>
          <p:nvPr/>
        </p:nvSpPr>
        <p:spPr bwMode="auto">
          <a:xfrm>
            <a:off x="2771775" y="5805488"/>
            <a:ext cx="4425950" cy="822325"/>
          </a:xfrm>
          <a:prstGeom prst="rect">
            <a:avLst/>
          </a:prstGeom>
          <a:noFill/>
          <a:ln w="9525">
            <a:noFill/>
            <a:miter lim="800000"/>
            <a:headEnd/>
            <a:tailEnd/>
          </a:ln>
        </p:spPr>
        <p:txBody>
          <a:bodyPr>
            <a:spAutoFit/>
          </a:bodyPr>
          <a:lstStyle/>
          <a:p>
            <a:r>
              <a:rPr lang="it-IT" sz="2400">
                <a:solidFill>
                  <a:srgbClr val="000000"/>
                </a:solidFill>
                <a:ea typeface="ＭＳ Ｐゴシック" charset="-128"/>
              </a:rPr>
              <a:t>Irregular shape of left baloon </a:t>
            </a:r>
          </a:p>
          <a:p>
            <a:r>
              <a:rPr lang="it-IT" sz="2400">
                <a:solidFill>
                  <a:srgbClr val="000000"/>
                </a:solidFill>
                <a:ea typeface="ＭＳ Ｐゴシック" charset="-128"/>
              </a:rPr>
              <a:t>Hard tissue for radiation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250825" y="692696"/>
            <a:ext cx="8893175" cy="774700"/>
          </a:xfrm>
        </p:spPr>
        <p:txBody>
          <a:bodyPr/>
          <a:lstStyle/>
          <a:p>
            <a:pPr eaLnBrk="1" hangingPunct="1"/>
            <a:r>
              <a:rPr lang="it-IT" sz="3200" b="1" dirty="0" err="1" smtClean="0"/>
              <a:t>Migration</a:t>
            </a:r>
            <a:r>
              <a:rPr lang="it-IT" sz="3200" b="1" dirty="0" smtClean="0"/>
              <a:t> </a:t>
            </a:r>
            <a:r>
              <a:rPr lang="it-IT" sz="3200" b="1" dirty="0" err="1" smtClean="0"/>
              <a:t>after</a:t>
            </a:r>
            <a:r>
              <a:rPr lang="it-IT" sz="3200" b="1" dirty="0" smtClean="0"/>
              <a:t> </a:t>
            </a:r>
            <a:r>
              <a:rPr lang="it-IT" sz="3200" b="1" dirty="0" err="1" smtClean="0"/>
              <a:t>readjustment</a:t>
            </a:r>
            <a:r>
              <a:rPr lang="it-IT" sz="3200" b="1" dirty="0" smtClean="0"/>
              <a:t>  (</a:t>
            </a:r>
            <a:r>
              <a:rPr lang="it-IT" sz="3200" b="1" dirty="0" err="1" smtClean="0"/>
              <a:t>radiation</a:t>
            </a:r>
            <a:r>
              <a:rPr lang="it-IT" sz="3200" b="1" dirty="0" smtClean="0"/>
              <a:t> </a:t>
            </a:r>
            <a:r>
              <a:rPr lang="it-IT" sz="3200" b="1" dirty="0" err="1" smtClean="0"/>
              <a:t>therapy</a:t>
            </a:r>
            <a:r>
              <a:rPr lang="it-IT" sz="3200" b="1" dirty="0" smtClean="0"/>
              <a:t>!!)</a:t>
            </a:r>
          </a:p>
        </p:txBody>
      </p:sp>
      <p:pic>
        <p:nvPicPr>
          <p:cNvPr id="36867" name="Picture 8" descr="Image ">
            <a:hlinkClick r:id="rId2"/>
          </p:cNvPr>
          <p:cNvPicPr>
            <a:picLocks noChangeAspect="1" noChangeArrowheads="1"/>
          </p:cNvPicPr>
          <p:nvPr/>
        </p:nvPicPr>
        <p:blipFill>
          <a:blip r:embed="rId3" cstate="print"/>
          <a:srcRect l="12016" t="18231" r="17612" b="31871"/>
          <a:stretch>
            <a:fillRect/>
          </a:stretch>
        </p:blipFill>
        <p:spPr bwMode="auto">
          <a:xfrm>
            <a:off x="4716016" y="1700808"/>
            <a:ext cx="3779837" cy="2681287"/>
          </a:xfrm>
          <a:prstGeom prst="rect">
            <a:avLst/>
          </a:prstGeom>
          <a:noFill/>
          <a:ln w="9525">
            <a:solidFill>
              <a:schemeClr val="accent1"/>
            </a:solidFill>
            <a:miter lim="800000"/>
            <a:headEnd/>
            <a:tailEnd/>
          </a:ln>
        </p:spPr>
      </p:pic>
      <p:pic>
        <p:nvPicPr>
          <p:cNvPr id="36868" name="Picture 9" descr="Image ">
            <a:hlinkClick r:id="rId4"/>
          </p:cNvPr>
          <p:cNvPicPr>
            <a:picLocks noChangeAspect="1" noChangeArrowheads="1"/>
          </p:cNvPicPr>
          <p:nvPr/>
        </p:nvPicPr>
        <p:blipFill>
          <a:blip r:embed="rId5" cstate="print"/>
          <a:srcRect l="19957" t="46480" r="16985" b="23007"/>
          <a:stretch>
            <a:fillRect/>
          </a:stretch>
        </p:blipFill>
        <p:spPr bwMode="auto">
          <a:xfrm>
            <a:off x="395536" y="1700808"/>
            <a:ext cx="4343400" cy="2689225"/>
          </a:xfrm>
          <a:prstGeom prst="rect">
            <a:avLst/>
          </a:prstGeom>
          <a:noFill/>
          <a:ln w="9525">
            <a:solidFill>
              <a:schemeClr val="accent1"/>
            </a:solidFill>
            <a:miter lim="800000"/>
            <a:headEnd/>
            <a:tailEnd/>
          </a:ln>
        </p:spPr>
      </p:pic>
      <p:sp>
        <p:nvSpPr>
          <p:cNvPr id="36869" name="Text Box 11"/>
          <p:cNvSpPr txBox="1">
            <a:spLocks noChangeArrowheads="1"/>
          </p:cNvSpPr>
          <p:nvPr/>
        </p:nvSpPr>
        <p:spPr bwMode="auto">
          <a:xfrm>
            <a:off x="2411413" y="3862388"/>
            <a:ext cx="4495800" cy="336550"/>
          </a:xfrm>
          <a:prstGeom prst="rect">
            <a:avLst/>
          </a:prstGeom>
          <a:noFill/>
          <a:ln w="9525">
            <a:noFill/>
            <a:miter lim="800000"/>
            <a:headEnd/>
            <a:tailEnd/>
          </a:ln>
        </p:spPr>
        <p:txBody>
          <a:bodyPr>
            <a:spAutoFit/>
          </a:bodyPr>
          <a:lstStyle/>
          <a:p>
            <a:pPr algn="ctr"/>
            <a:r>
              <a:rPr lang="it-IT" sz="1600">
                <a:solidFill>
                  <a:srgbClr val="000000"/>
                </a:solidFill>
                <a:ea typeface="ＭＳ Ｐゴシック" charset="-128"/>
              </a:rPr>
              <a:t>by Carone R, Giammo</a:t>
            </a:r>
            <a:r>
              <a:rPr lang="ja-JP" altLang="it-IT" sz="1600">
                <a:solidFill>
                  <a:srgbClr val="000000"/>
                </a:solidFill>
                <a:ea typeface="ＭＳ Ｐゴシック" charset="-128"/>
              </a:rPr>
              <a:t>’</a:t>
            </a:r>
            <a:r>
              <a:rPr lang="it-IT" altLang="ja-JP" sz="1600">
                <a:solidFill>
                  <a:srgbClr val="000000"/>
                </a:solidFill>
                <a:ea typeface="ＭＳ Ｐゴシック" charset="-128"/>
              </a:rPr>
              <a:t> A  et coll</a:t>
            </a:r>
            <a:endParaRPr lang="it-IT" sz="1600">
              <a:solidFill>
                <a:srgbClr val="000000"/>
              </a:solidFill>
              <a:ea typeface="ＭＳ Ｐゴシック"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idx="4294967295"/>
          </p:nvPr>
        </p:nvSpPr>
        <p:spPr>
          <a:xfrm>
            <a:off x="179388" y="188913"/>
            <a:ext cx="8153400" cy="990600"/>
          </a:xfrm>
        </p:spPr>
        <p:txBody>
          <a:bodyPr/>
          <a:lstStyle/>
          <a:p>
            <a:pPr eaLnBrk="1" hangingPunct="1"/>
            <a:r>
              <a:rPr lang="it-IT" smtClean="0"/>
              <a:t>Other sling designs</a:t>
            </a:r>
          </a:p>
        </p:txBody>
      </p:sp>
      <p:sp>
        <p:nvSpPr>
          <p:cNvPr id="32771" name="Segnaposto contenuto 2"/>
          <p:cNvSpPr>
            <a:spLocks noGrp="1"/>
          </p:cNvSpPr>
          <p:nvPr>
            <p:ph sz="quarter" idx="4294967295"/>
          </p:nvPr>
        </p:nvSpPr>
        <p:spPr>
          <a:xfrm>
            <a:off x="0" y="1571625"/>
            <a:ext cx="4572000" cy="2794000"/>
          </a:xfrm>
        </p:spPr>
        <p:txBody>
          <a:bodyPr/>
          <a:lstStyle/>
          <a:p>
            <a:pPr eaLnBrk="1" hangingPunct="1">
              <a:lnSpc>
                <a:spcPct val="140000"/>
              </a:lnSpc>
            </a:pPr>
            <a:r>
              <a:rPr lang="en-US" sz="2100" b="1" smtClean="0">
                <a:solidFill>
                  <a:srgbClr val="000000"/>
                </a:solidFill>
              </a:rPr>
              <a:t>The REMEEX system</a:t>
            </a:r>
            <a:r>
              <a:rPr lang="en-US" sz="2100" smtClean="0">
                <a:solidFill>
                  <a:srgbClr val="000000"/>
                </a:solidFill>
              </a:rPr>
              <a:t> is a readjustable suburethral sling; it is composed of a monofilament sling connected via two monofilament traction threads to a suprapubic mechanical regulator</a:t>
            </a:r>
            <a:endParaRPr lang="it-IT" sz="2100" smtClean="0">
              <a:solidFill>
                <a:srgbClr val="000000"/>
              </a:solidFill>
            </a:endParaRPr>
          </a:p>
        </p:txBody>
      </p:sp>
      <p:pic>
        <p:nvPicPr>
          <p:cNvPr id="32772" name="Segnaposto contenuto 4"/>
          <p:cNvPicPr>
            <a:picLocks noGrp="1"/>
          </p:cNvPicPr>
          <p:nvPr>
            <p:ph sz="quarter" idx="4294967295"/>
          </p:nvPr>
        </p:nvPicPr>
        <p:blipFill>
          <a:blip r:embed="rId2" cstate="print"/>
          <a:srcRect/>
          <a:stretch>
            <a:fillRect/>
          </a:stretch>
        </p:blipFill>
        <p:spPr>
          <a:xfrm>
            <a:off x="5148263" y="549275"/>
            <a:ext cx="3657600" cy="2971800"/>
          </a:xfrm>
        </p:spPr>
      </p:pic>
      <p:pic>
        <p:nvPicPr>
          <p:cNvPr id="32773" name="Picture 5"/>
          <p:cNvPicPr>
            <a:picLocks noChangeAspect="1" noChangeArrowheads="1"/>
          </p:cNvPicPr>
          <p:nvPr/>
        </p:nvPicPr>
        <p:blipFill>
          <a:blip r:embed="rId3" cstate="print"/>
          <a:srcRect/>
          <a:stretch>
            <a:fillRect/>
          </a:stretch>
        </p:blipFill>
        <p:spPr bwMode="auto">
          <a:xfrm>
            <a:off x="4429125" y="5157788"/>
            <a:ext cx="4535488" cy="1106487"/>
          </a:xfrm>
          <a:prstGeom prst="rect">
            <a:avLst/>
          </a:prstGeom>
          <a:noFill/>
          <a:ln w="9525">
            <a:noFill/>
            <a:miter lim="800000"/>
            <a:headEnd/>
            <a:tailEnd/>
          </a:ln>
        </p:spPr>
      </p:pic>
      <p:sp>
        <p:nvSpPr>
          <p:cNvPr id="66566" name="Text Box 5"/>
          <p:cNvSpPr txBox="1">
            <a:spLocks noChangeArrowheads="1"/>
          </p:cNvSpPr>
          <p:nvPr/>
        </p:nvSpPr>
        <p:spPr bwMode="auto">
          <a:xfrm>
            <a:off x="4787900" y="4076700"/>
            <a:ext cx="3959225" cy="788988"/>
          </a:xfrm>
          <a:prstGeom prst="rect">
            <a:avLst/>
          </a:prstGeom>
          <a:solidFill>
            <a:schemeClr val="accent2"/>
          </a:solidFill>
          <a:ln w="9525">
            <a:solidFill>
              <a:schemeClr val="tx2"/>
            </a:solidFill>
            <a:miter lim="800000"/>
            <a:headEnd/>
            <a:tailEnd/>
          </a:ln>
        </p:spPr>
        <p:txBody>
          <a:bodyPr>
            <a:spAutoFit/>
          </a:bodyPr>
          <a:lstStyle/>
          <a:p>
            <a:pPr>
              <a:spcBef>
                <a:spcPct val="50000"/>
              </a:spcBef>
              <a:defRPr/>
            </a:pPr>
            <a:r>
              <a:rPr lang="it-IT" b="1">
                <a:solidFill>
                  <a:schemeClr val="bg1"/>
                </a:solidFill>
                <a:effectLst>
                  <a:outerShdw blurRad="38100" dist="38100" dir="2700000" algn="tl">
                    <a:srgbClr val="000000"/>
                  </a:outerShdw>
                </a:effectLst>
              </a:rPr>
              <a:t>Success rate 65% </a:t>
            </a:r>
          </a:p>
          <a:p>
            <a:pPr>
              <a:spcBef>
                <a:spcPct val="50000"/>
              </a:spcBef>
              <a:defRPr/>
            </a:pPr>
            <a:r>
              <a:rPr lang="it-IT" b="1">
                <a:solidFill>
                  <a:schemeClr val="bg1"/>
                </a:solidFill>
                <a:effectLst>
                  <a:outerShdw blurRad="38100" dist="38100" dir="2700000" algn="tl">
                    <a:srgbClr val="000000"/>
                  </a:outerShdw>
                </a:effectLst>
              </a:rPr>
              <a:t>(almost all pts with readjustment)</a:t>
            </a:r>
          </a:p>
        </p:txBody>
      </p:sp>
      <p:sp>
        <p:nvSpPr>
          <p:cNvPr id="32775" name="Text Box 5"/>
          <p:cNvSpPr txBox="1">
            <a:spLocks noChangeArrowheads="1"/>
          </p:cNvSpPr>
          <p:nvPr/>
        </p:nvSpPr>
        <p:spPr bwMode="auto">
          <a:xfrm>
            <a:off x="179388" y="4652963"/>
            <a:ext cx="4105275" cy="1879600"/>
          </a:xfrm>
          <a:prstGeom prst="rect">
            <a:avLst/>
          </a:prstGeom>
          <a:noFill/>
          <a:ln w="9525">
            <a:noFill/>
            <a:miter lim="800000"/>
            <a:headEnd/>
            <a:tailEnd/>
          </a:ln>
        </p:spPr>
        <p:txBody>
          <a:bodyPr>
            <a:spAutoFit/>
          </a:bodyPr>
          <a:lstStyle/>
          <a:p>
            <a:pPr marL="176213" indent="-176213">
              <a:spcBef>
                <a:spcPct val="50000"/>
              </a:spcBef>
            </a:pPr>
            <a:r>
              <a:rPr lang="it-IT" b="1">
                <a:solidFill>
                  <a:srgbClr val="E92C27"/>
                </a:solidFill>
              </a:rPr>
              <a:t>COMPLICATIONS</a:t>
            </a:r>
          </a:p>
          <a:p>
            <a:pPr marL="176213" indent="-176213">
              <a:spcBef>
                <a:spcPct val="50000"/>
              </a:spcBef>
              <a:buFontTx/>
              <a:buChar char="•"/>
            </a:pPr>
            <a:r>
              <a:rPr lang="it-IT">
                <a:solidFill>
                  <a:srgbClr val="000000"/>
                </a:solidFill>
              </a:rPr>
              <a:t>Bladder perforation  10%</a:t>
            </a:r>
          </a:p>
          <a:p>
            <a:pPr marL="176213" indent="-176213">
              <a:spcBef>
                <a:spcPct val="50000"/>
              </a:spcBef>
              <a:buFontTx/>
              <a:buChar char="•"/>
            </a:pPr>
            <a:r>
              <a:rPr lang="it-IT">
                <a:solidFill>
                  <a:srgbClr val="000000"/>
                </a:solidFill>
              </a:rPr>
              <a:t>Varitensor infection requiring removal 4%</a:t>
            </a:r>
          </a:p>
          <a:p>
            <a:pPr marL="176213" indent="-176213">
              <a:spcBef>
                <a:spcPct val="50000"/>
              </a:spcBef>
              <a:buFontTx/>
              <a:buChar char="•"/>
            </a:pPr>
            <a:r>
              <a:rPr lang="it-IT">
                <a:solidFill>
                  <a:srgbClr val="000000"/>
                </a:solidFill>
              </a:rPr>
              <a:t>Urethral erosion 2%</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Banderella per incontinenza urinaria maschile Coloplast Virtue Coloplast"/>
          <p:cNvPicPr>
            <a:picLocks noChangeAspect="1" noChangeArrowheads="1"/>
          </p:cNvPicPr>
          <p:nvPr/>
        </p:nvPicPr>
        <p:blipFill>
          <a:blip r:embed="rId2" cstate="print"/>
          <a:srcRect/>
          <a:stretch>
            <a:fillRect/>
          </a:stretch>
        </p:blipFill>
        <p:spPr bwMode="auto">
          <a:xfrm>
            <a:off x="3635896" y="0"/>
            <a:ext cx="3456384" cy="3456384"/>
          </a:xfrm>
          <a:prstGeom prst="rect">
            <a:avLst/>
          </a:prstGeom>
          <a:noFill/>
        </p:spPr>
      </p:pic>
      <p:pic>
        <p:nvPicPr>
          <p:cNvPr id="3" name="Immagine 2" descr="Immagine1.png"/>
          <p:cNvPicPr>
            <a:picLocks noChangeAspect="1"/>
          </p:cNvPicPr>
          <p:nvPr/>
        </p:nvPicPr>
        <p:blipFill>
          <a:blip r:embed="rId3" cstate="print"/>
          <a:stretch>
            <a:fillRect/>
          </a:stretch>
        </p:blipFill>
        <p:spPr>
          <a:xfrm>
            <a:off x="4650167" y="3789040"/>
            <a:ext cx="4493833" cy="2880320"/>
          </a:xfrm>
          <a:prstGeom prst="rect">
            <a:avLst/>
          </a:prstGeom>
        </p:spPr>
      </p:pic>
      <p:cxnSp>
        <p:nvCxnSpPr>
          <p:cNvPr id="5" name="Connettore 2 4"/>
          <p:cNvCxnSpPr/>
          <p:nvPr/>
        </p:nvCxnSpPr>
        <p:spPr>
          <a:xfrm flipV="1">
            <a:off x="6084168" y="3789040"/>
            <a:ext cx="72008"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flipH="1" flipV="1">
            <a:off x="6588224" y="3789040"/>
            <a:ext cx="216024" cy="1584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7106" name="Picture 2" descr="http://www.mauriziocremona.it/S2/wp-content/uploads/Advance-Azione-della-sling-2.jpg"/>
          <p:cNvPicPr>
            <a:picLocks noChangeAspect="1" noChangeArrowheads="1"/>
          </p:cNvPicPr>
          <p:nvPr/>
        </p:nvPicPr>
        <p:blipFill>
          <a:blip r:embed="rId4" cstate="print"/>
          <a:srcRect/>
          <a:stretch>
            <a:fillRect/>
          </a:stretch>
        </p:blipFill>
        <p:spPr bwMode="auto">
          <a:xfrm>
            <a:off x="683568" y="3140968"/>
            <a:ext cx="3456384" cy="3302767"/>
          </a:xfrm>
          <a:prstGeom prst="rect">
            <a:avLst/>
          </a:prstGeom>
          <a:noFill/>
        </p:spPr>
      </p:pic>
      <p:sp>
        <p:nvSpPr>
          <p:cNvPr id="8" name="CasellaDiTesto 7"/>
          <p:cNvSpPr txBox="1"/>
          <p:nvPr/>
        </p:nvSpPr>
        <p:spPr>
          <a:xfrm>
            <a:off x="179512" y="1484784"/>
            <a:ext cx="3168352" cy="646331"/>
          </a:xfrm>
          <a:prstGeom prst="rect">
            <a:avLst/>
          </a:prstGeom>
          <a:noFill/>
        </p:spPr>
        <p:txBody>
          <a:bodyPr wrap="square" rtlCol="0">
            <a:spAutoFit/>
          </a:bodyPr>
          <a:lstStyle/>
          <a:p>
            <a:pPr algn="ctr"/>
            <a:r>
              <a:rPr lang="it-IT" sz="3600" b="1" dirty="0" smtClean="0">
                <a:solidFill>
                  <a:srgbClr val="FF0000"/>
                </a:solidFill>
              </a:rPr>
              <a:t>TOT Maschile</a:t>
            </a:r>
            <a:endParaRPr lang="it-IT" sz="3600" b="1"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836712"/>
            <a:ext cx="8964488" cy="646331"/>
          </a:xfrm>
          <a:prstGeom prst="rect">
            <a:avLst/>
          </a:prstGeom>
          <a:noFill/>
        </p:spPr>
        <p:txBody>
          <a:bodyPr wrap="square" rtlCol="0">
            <a:spAutoFit/>
          </a:bodyPr>
          <a:lstStyle/>
          <a:p>
            <a:pPr algn="ctr"/>
            <a:r>
              <a:rPr lang="it-IT" sz="3600" b="1" dirty="0" smtClean="0">
                <a:solidFill>
                  <a:srgbClr val="FF0000"/>
                </a:solidFill>
              </a:rPr>
              <a:t>TAKE HOME MESSAGE</a:t>
            </a:r>
            <a:endParaRPr lang="it-IT" sz="3600" b="1" dirty="0">
              <a:solidFill>
                <a:srgbClr val="FF0000"/>
              </a:solidFill>
            </a:endParaRPr>
          </a:p>
        </p:txBody>
      </p:sp>
      <p:sp>
        <p:nvSpPr>
          <p:cNvPr id="3" name="CasellaDiTesto 2"/>
          <p:cNvSpPr txBox="1"/>
          <p:nvPr/>
        </p:nvSpPr>
        <p:spPr>
          <a:xfrm>
            <a:off x="179512" y="1916832"/>
            <a:ext cx="8712968" cy="3970318"/>
          </a:xfrm>
          <a:prstGeom prst="rect">
            <a:avLst/>
          </a:prstGeom>
          <a:noFill/>
        </p:spPr>
        <p:txBody>
          <a:bodyPr wrap="square" rtlCol="0">
            <a:spAutoFit/>
          </a:bodyPr>
          <a:lstStyle/>
          <a:p>
            <a:r>
              <a:rPr lang="it-IT" sz="2800" b="1" dirty="0" smtClean="0"/>
              <a:t>SFINTERE ARTIFICIALE «GOLD STANDARD» NONOSTANTE 1 SOLO PRODOTTO IN COMMERCIO E NONOSTANTE LE COMPLICANZE</a:t>
            </a:r>
          </a:p>
          <a:p>
            <a:endParaRPr lang="it-IT" sz="2800" b="1" dirty="0" smtClean="0"/>
          </a:p>
          <a:p>
            <a:r>
              <a:rPr lang="it-IT" sz="2800" b="1" dirty="0" smtClean="0"/>
              <a:t>SLING MINIINVASIVI MA COMPRESSIVI SULL’URETRA. RISULTATI A DISTANZA ? </a:t>
            </a:r>
          </a:p>
          <a:p>
            <a:endParaRPr lang="it-IT" sz="2800" b="1" dirty="0"/>
          </a:p>
          <a:p>
            <a:r>
              <a:rPr lang="it-IT" sz="2800" b="1" dirty="0" smtClean="0"/>
              <a:t>UTILIZZARE SOLO NELLE INCONTINENZA LIEVI O MODERATE</a:t>
            </a:r>
            <a:endParaRPr lang="it-IT" sz="28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p:cNvSpPr>
          <p:nvPr>
            <p:ph type="title"/>
          </p:nvPr>
        </p:nvSpPr>
        <p:spPr>
          <a:xfrm>
            <a:off x="250825" y="647849"/>
            <a:ext cx="8609013" cy="1196975"/>
          </a:xfrm>
        </p:spPr>
        <p:txBody>
          <a:bodyPr lIns="91440" rIns="91440" bIns="45720">
            <a:noAutofit/>
          </a:bodyPr>
          <a:lstStyle/>
          <a:p>
            <a:pPr algn="ctr" fontAlgn="auto">
              <a:spcAft>
                <a:spcPts val="0"/>
              </a:spcAft>
              <a:defRPr/>
            </a:pPr>
            <a:r>
              <a:rPr lang="it-IT" sz="4400" b="1" dirty="0" smtClean="0">
                <a:solidFill>
                  <a:srgbClr val="114FFB"/>
                </a:solidFill>
              </a:rPr>
              <a:t/>
            </a:r>
            <a:br>
              <a:rPr lang="it-IT" sz="4400" b="1" dirty="0" smtClean="0">
                <a:solidFill>
                  <a:srgbClr val="114FFB"/>
                </a:solidFill>
              </a:rPr>
            </a:br>
            <a:r>
              <a:rPr lang="it-IT" sz="4400" b="1" dirty="0" smtClean="0">
                <a:solidFill>
                  <a:srgbClr val="114FFB"/>
                </a:solidFill>
              </a:rPr>
              <a:t/>
            </a:r>
            <a:br>
              <a:rPr lang="it-IT" sz="4400" b="1" dirty="0" smtClean="0">
                <a:solidFill>
                  <a:srgbClr val="114FFB"/>
                </a:solidFill>
              </a:rPr>
            </a:br>
            <a:r>
              <a:rPr lang="it-IT" sz="4400" b="1" dirty="0" smtClean="0">
                <a:solidFill>
                  <a:srgbClr val="114FFB"/>
                </a:solidFill>
              </a:rPr>
              <a:t/>
            </a:r>
            <a:br>
              <a:rPr lang="it-IT" sz="4400" b="1" dirty="0" smtClean="0">
                <a:solidFill>
                  <a:srgbClr val="114FFB"/>
                </a:solidFill>
              </a:rPr>
            </a:br>
            <a:r>
              <a:rPr lang="it-IT" sz="4400" b="1" dirty="0" smtClean="0">
                <a:solidFill>
                  <a:srgbClr val="114FFB"/>
                </a:solidFill>
              </a:rPr>
              <a:t/>
            </a:r>
            <a:br>
              <a:rPr lang="it-IT" sz="4400" b="1" dirty="0" smtClean="0">
                <a:solidFill>
                  <a:srgbClr val="114FFB"/>
                </a:solidFill>
              </a:rPr>
            </a:br>
            <a:r>
              <a:rPr lang="it-IT" sz="4400" b="1" dirty="0" err="1" smtClean="0">
                <a:solidFill>
                  <a:srgbClr val="114FFB"/>
                </a:solidFill>
              </a:rPr>
              <a:t>Female</a:t>
            </a:r>
            <a:r>
              <a:rPr lang="it-IT" sz="4400" b="1" dirty="0" smtClean="0">
                <a:solidFill>
                  <a:srgbClr val="114FFB"/>
                </a:solidFill>
              </a:rPr>
              <a:t> stress </a:t>
            </a:r>
            <a:r>
              <a:rPr lang="it-IT" sz="4400" b="1" dirty="0" err="1" smtClean="0">
                <a:solidFill>
                  <a:srgbClr val="114FFB"/>
                </a:solidFill>
              </a:rPr>
              <a:t>urinary</a:t>
            </a:r>
            <a:r>
              <a:rPr lang="it-IT" sz="4400" b="1" dirty="0" smtClean="0">
                <a:solidFill>
                  <a:srgbClr val="114FFB"/>
                </a:solidFill>
              </a:rPr>
              <a:t> </a:t>
            </a:r>
            <a:r>
              <a:rPr lang="it-IT" sz="4400" b="1" dirty="0" err="1" smtClean="0">
                <a:solidFill>
                  <a:srgbClr val="114FFB"/>
                </a:solidFill>
              </a:rPr>
              <a:t>incontinence</a:t>
            </a:r>
            <a:r>
              <a:rPr lang="it-IT" sz="4400" b="1" dirty="0" smtClean="0">
                <a:solidFill>
                  <a:srgbClr val="114FFB"/>
                </a:solidFill>
              </a:rPr>
              <a:t>:</a:t>
            </a:r>
            <a:br>
              <a:rPr lang="it-IT" sz="4400" b="1" dirty="0" smtClean="0">
                <a:solidFill>
                  <a:srgbClr val="114FFB"/>
                </a:solidFill>
              </a:rPr>
            </a:br>
            <a:r>
              <a:rPr lang="it-IT" sz="4400" b="1" dirty="0" smtClean="0">
                <a:solidFill>
                  <a:srgbClr val="114FFB"/>
                </a:solidFill>
              </a:rPr>
              <a:t>Treatment </a:t>
            </a:r>
          </a:p>
        </p:txBody>
      </p:sp>
      <p:sp>
        <p:nvSpPr>
          <p:cNvPr id="11267" name="Rectangle 3"/>
          <p:cNvSpPr>
            <a:spLocks noGrp="1"/>
          </p:cNvSpPr>
          <p:nvPr>
            <p:ph idx="1"/>
          </p:nvPr>
        </p:nvSpPr>
        <p:spPr>
          <a:xfrm>
            <a:off x="251520" y="1916832"/>
            <a:ext cx="8686800" cy="3384550"/>
          </a:xfrm>
        </p:spPr>
        <p:txBody>
          <a:bodyPr/>
          <a:lstStyle/>
          <a:p>
            <a:pPr>
              <a:lnSpc>
                <a:spcPct val="80000"/>
              </a:lnSpc>
            </a:pPr>
            <a:r>
              <a:rPr lang="en-GB" sz="2800" b="1" dirty="0" smtClean="0">
                <a:latin typeface="Calibri" pitchFamily="34" charset="0"/>
              </a:rPr>
              <a:t> Failure of conservative management strategies e.g.</a:t>
            </a:r>
          </a:p>
          <a:p>
            <a:pPr lvl="1">
              <a:lnSpc>
                <a:spcPct val="80000"/>
              </a:lnSpc>
            </a:pPr>
            <a:r>
              <a:rPr lang="en-GB" sz="2800" b="1" dirty="0" smtClean="0">
                <a:latin typeface="Calibri" pitchFamily="34" charset="0"/>
              </a:rPr>
              <a:t>lifestyle changes</a:t>
            </a:r>
          </a:p>
          <a:p>
            <a:pPr lvl="1">
              <a:lnSpc>
                <a:spcPct val="80000"/>
              </a:lnSpc>
            </a:pPr>
            <a:r>
              <a:rPr lang="en-GB" sz="2800" b="1" dirty="0" smtClean="0">
                <a:latin typeface="Calibri" pitchFamily="34" charset="0"/>
              </a:rPr>
              <a:t>Physical therapies</a:t>
            </a:r>
          </a:p>
          <a:p>
            <a:pPr lvl="1">
              <a:lnSpc>
                <a:spcPct val="80000"/>
              </a:lnSpc>
            </a:pPr>
            <a:r>
              <a:rPr lang="en-GB" sz="2800" b="1" dirty="0" smtClean="0">
                <a:latin typeface="Calibri" pitchFamily="34" charset="0"/>
              </a:rPr>
              <a:t>Scheduled voiding regimes</a:t>
            </a:r>
          </a:p>
          <a:p>
            <a:pPr lvl="1">
              <a:lnSpc>
                <a:spcPct val="80000"/>
              </a:lnSpc>
            </a:pPr>
            <a:r>
              <a:rPr lang="en-GB" sz="2800" b="1" dirty="0" smtClean="0">
                <a:latin typeface="Calibri" pitchFamily="34" charset="0"/>
              </a:rPr>
              <a:t>Behavioural therapies </a:t>
            </a:r>
          </a:p>
          <a:p>
            <a:pPr lvl="1">
              <a:lnSpc>
                <a:spcPct val="80000"/>
              </a:lnSpc>
              <a:buFont typeface="Wingdings 2" pitchFamily="18" charset="2"/>
              <a:buNone/>
            </a:pPr>
            <a:r>
              <a:rPr lang="en-GB" sz="2800" b="1" dirty="0" smtClean="0">
                <a:solidFill>
                  <a:srgbClr val="114FFB"/>
                </a:solidFill>
                <a:latin typeface="Calibri" pitchFamily="34" charset="0"/>
              </a:rPr>
              <a:t>	</a:t>
            </a:r>
          </a:p>
          <a:p>
            <a:pPr lvl="1">
              <a:lnSpc>
                <a:spcPct val="80000"/>
              </a:lnSpc>
              <a:buFont typeface="Wingdings 2" pitchFamily="18" charset="2"/>
              <a:buNone/>
            </a:pPr>
            <a:r>
              <a:rPr lang="en-GB" sz="2800" b="1" dirty="0" smtClean="0">
                <a:solidFill>
                  <a:srgbClr val="114FFB"/>
                </a:solidFill>
                <a:latin typeface="Calibri" pitchFamily="34" charset="0"/>
              </a:rPr>
              <a:t>	Surgical treatment is the standard approach</a:t>
            </a:r>
            <a:r>
              <a:rPr lang="en-GB" sz="2800" b="1" dirty="0" smtClean="0">
                <a:latin typeface="Calibri" pitchFamily="34" charset="0"/>
              </a:rPr>
              <a:t> </a:t>
            </a:r>
          </a:p>
          <a:p>
            <a:pPr lvl="1">
              <a:lnSpc>
                <a:spcPct val="80000"/>
              </a:lnSpc>
              <a:buFont typeface="Wingdings 2" pitchFamily="18" charset="2"/>
              <a:buNone/>
            </a:pPr>
            <a:endParaRPr lang="en-GB" sz="2800" b="1" dirty="0" smtClean="0">
              <a:latin typeface="Calibri" pitchFamily="34" charset="0"/>
            </a:endParaRPr>
          </a:p>
          <a:p>
            <a:pPr>
              <a:lnSpc>
                <a:spcPct val="80000"/>
              </a:lnSpc>
              <a:buFont typeface="Wingdings" pitchFamily="2" charset="2"/>
              <a:buNone/>
            </a:pPr>
            <a:r>
              <a:rPr lang="en-GB" sz="2800" b="1" dirty="0" smtClean="0">
                <a:latin typeface="Calibri" pitchFamily="34" charset="0"/>
              </a:rPr>
              <a:t>		Despite hundreds of different surgical procedures</a:t>
            </a:r>
          </a:p>
          <a:p>
            <a:pPr>
              <a:lnSpc>
                <a:spcPct val="80000"/>
              </a:lnSpc>
              <a:buFont typeface="Wingdings" pitchFamily="2" charset="2"/>
              <a:buNone/>
            </a:pPr>
            <a:r>
              <a:rPr lang="en-GB" sz="2800" b="1" dirty="0" smtClean="0">
                <a:latin typeface="Calibri" pitchFamily="34" charset="0"/>
              </a:rPr>
              <a:t>		</a:t>
            </a:r>
            <a:r>
              <a:rPr lang="en-GB" sz="2800" b="1" dirty="0" smtClean="0">
                <a:solidFill>
                  <a:schemeClr val="accent1"/>
                </a:solidFill>
                <a:latin typeface="Calibri" pitchFamily="34" charset="0"/>
              </a:rPr>
              <a:t>the optimal surgical technique DOES NOT YET EXIST</a:t>
            </a:r>
          </a:p>
          <a:p>
            <a:pPr>
              <a:lnSpc>
                <a:spcPct val="80000"/>
              </a:lnSpc>
              <a:buFont typeface="Wingdings" pitchFamily="2" charset="2"/>
              <a:buNone/>
            </a:pPr>
            <a:r>
              <a:rPr lang="en-GB" sz="2800" b="1" dirty="0" smtClean="0">
                <a:latin typeface="Calibri" pitchFamily="34" charset="0"/>
              </a:rPr>
              <a:t>				</a:t>
            </a:r>
            <a:endParaRPr lang="it-IT" sz="2800" b="1" dirty="0" smtClean="0">
              <a:latin typeface="Calibri" pitchFamily="34" charset="0"/>
            </a:endParaRPr>
          </a:p>
        </p:txBody>
      </p:sp>
      <p:pic>
        <p:nvPicPr>
          <p:cNvPr id="5" name="Immagine 4" descr="DONNA.jpg"/>
          <p:cNvPicPr>
            <a:picLocks noChangeAspect="1"/>
          </p:cNvPicPr>
          <p:nvPr/>
        </p:nvPicPr>
        <p:blipFill>
          <a:blip r:embed="rId2" cstate="print"/>
          <a:stretch>
            <a:fillRect/>
          </a:stretch>
        </p:blipFill>
        <p:spPr>
          <a:xfrm>
            <a:off x="7452320" y="2420888"/>
            <a:ext cx="1492869" cy="2376264"/>
          </a:xfrm>
          <a:prstGeom prst="rect">
            <a:avLst/>
          </a:prstGeo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us_800_lg"/>
          <p:cNvPicPr>
            <a:picLocks noChangeAspect="1" noChangeArrowheads="1"/>
          </p:cNvPicPr>
          <p:nvPr/>
        </p:nvPicPr>
        <p:blipFill>
          <a:blip r:embed="rId2" cstate="print"/>
          <a:srcRect/>
          <a:stretch>
            <a:fillRect/>
          </a:stretch>
        </p:blipFill>
        <p:spPr bwMode="auto">
          <a:xfrm>
            <a:off x="539552" y="1988840"/>
            <a:ext cx="3343130" cy="3168352"/>
          </a:xfrm>
          <a:prstGeom prst="rect">
            <a:avLst/>
          </a:prstGeom>
          <a:noFill/>
          <a:ln w="9525">
            <a:noFill/>
            <a:miter lim="800000"/>
            <a:headEnd/>
            <a:tailEnd/>
          </a:ln>
        </p:spPr>
      </p:pic>
      <p:sp>
        <p:nvSpPr>
          <p:cNvPr id="6" name="Titolo 1"/>
          <p:cNvSpPr>
            <a:spLocks/>
          </p:cNvSpPr>
          <p:nvPr/>
        </p:nvSpPr>
        <p:spPr bwMode="auto">
          <a:xfrm>
            <a:off x="612775" y="228600"/>
            <a:ext cx="8153400" cy="990600"/>
          </a:xfrm>
          <a:prstGeom prst="rect">
            <a:avLst/>
          </a:prstGeom>
          <a:noFill/>
          <a:ln w="9525">
            <a:noFill/>
            <a:miter lim="800000"/>
            <a:headEnd/>
            <a:tailEnd/>
          </a:ln>
        </p:spPr>
        <p:txBody>
          <a:bodyPr anchor="ctr"/>
          <a:lstStyle/>
          <a:p>
            <a:pPr algn="ctr"/>
            <a:r>
              <a:rPr lang="it-IT" sz="4400" b="1" dirty="0" err="1">
                <a:solidFill>
                  <a:srgbClr val="FF0000"/>
                </a:solidFill>
                <a:latin typeface="Tw Cen MT" pitchFamily="34" charset="0"/>
              </a:rPr>
              <a:t>Artificial</a:t>
            </a:r>
            <a:r>
              <a:rPr lang="it-IT" sz="4400" b="1" dirty="0">
                <a:solidFill>
                  <a:srgbClr val="FF0000"/>
                </a:solidFill>
                <a:latin typeface="Tw Cen MT" pitchFamily="34" charset="0"/>
              </a:rPr>
              <a:t> </a:t>
            </a:r>
            <a:r>
              <a:rPr lang="it-IT" sz="4400" b="1" dirty="0" err="1">
                <a:solidFill>
                  <a:srgbClr val="FF0000"/>
                </a:solidFill>
                <a:latin typeface="Tw Cen MT" pitchFamily="34" charset="0"/>
              </a:rPr>
              <a:t>Urinary</a:t>
            </a:r>
            <a:r>
              <a:rPr lang="it-IT" sz="4400" b="1" dirty="0">
                <a:solidFill>
                  <a:srgbClr val="FF0000"/>
                </a:solidFill>
                <a:latin typeface="Tw Cen MT" pitchFamily="34" charset="0"/>
              </a:rPr>
              <a:t> </a:t>
            </a:r>
            <a:r>
              <a:rPr lang="it-IT" sz="4400" b="1" dirty="0" err="1" smtClean="0">
                <a:solidFill>
                  <a:srgbClr val="FF0000"/>
                </a:solidFill>
                <a:latin typeface="Tw Cen MT" pitchFamily="34" charset="0"/>
              </a:rPr>
              <a:t>Sphyncter</a:t>
            </a:r>
            <a:r>
              <a:rPr lang="it-IT" sz="4400" b="1" dirty="0" smtClean="0">
                <a:solidFill>
                  <a:srgbClr val="FF0000"/>
                </a:solidFill>
                <a:latin typeface="Tw Cen MT" pitchFamily="34" charset="0"/>
              </a:rPr>
              <a:t> ???</a:t>
            </a:r>
            <a:endParaRPr lang="it-IT" sz="4400" b="1" dirty="0">
              <a:solidFill>
                <a:srgbClr val="FF0000"/>
              </a:solidFill>
              <a:latin typeface="Tw Cen MT" pitchFamily="34" charset="0"/>
            </a:endParaRPr>
          </a:p>
        </p:txBody>
      </p:sp>
      <p:sp>
        <p:nvSpPr>
          <p:cNvPr id="7" name="CasellaDiTesto 6"/>
          <p:cNvSpPr txBox="1"/>
          <p:nvPr/>
        </p:nvSpPr>
        <p:spPr>
          <a:xfrm>
            <a:off x="467544" y="5733256"/>
            <a:ext cx="7992888" cy="769441"/>
          </a:xfrm>
          <a:prstGeom prst="rect">
            <a:avLst/>
          </a:prstGeom>
          <a:noFill/>
        </p:spPr>
        <p:txBody>
          <a:bodyPr wrap="square" rtlCol="0">
            <a:spAutoFit/>
          </a:bodyPr>
          <a:lstStyle/>
          <a:p>
            <a:pPr algn="ctr"/>
            <a:r>
              <a:rPr lang="it-IT" sz="4400" b="1" dirty="0" err="1" smtClean="0">
                <a:solidFill>
                  <a:srgbClr val="FF0000"/>
                </a:solidFill>
              </a:rPr>
              <a:t>Not</a:t>
            </a:r>
            <a:r>
              <a:rPr lang="it-IT" sz="4400" b="1" dirty="0" smtClean="0">
                <a:solidFill>
                  <a:srgbClr val="FF0000"/>
                </a:solidFill>
              </a:rPr>
              <a:t> so easy </a:t>
            </a:r>
            <a:r>
              <a:rPr lang="it-IT" sz="4400" b="1" dirty="0" err="1" smtClean="0">
                <a:solidFill>
                  <a:srgbClr val="FF0000"/>
                </a:solidFill>
              </a:rPr>
              <a:t>to</a:t>
            </a:r>
            <a:r>
              <a:rPr lang="it-IT" sz="4400" b="1" dirty="0" smtClean="0">
                <a:solidFill>
                  <a:srgbClr val="FF0000"/>
                </a:solidFill>
              </a:rPr>
              <a:t> </a:t>
            </a:r>
            <a:r>
              <a:rPr lang="it-IT" sz="4400" b="1" dirty="0" err="1" smtClean="0">
                <a:solidFill>
                  <a:srgbClr val="FF0000"/>
                </a:solidFill>
              </a:rPr>
              <a:t>implant</a:t>
            </a:r>
            <a:r>
              <a:rPr lang="it-IT" sz="4400" b="1" dirty="0" smtClean="0">
                <a:solidFill>
                  <a:srgbClr val="FF0000"/>
                </a:solidFill>
              </a:rPr>
              <a:t> !!!</a:t>
            </a:r>
            <a:endParaRPr lang="it-IT" sz="4400" b="1" dirty="0">
              <a:solidFill>
                <a:srgbClr val="FF0000"/>
              </a:solidFill>
            </a:endParaRPr>
          </a:p>
        </p:txBody>
      </p:sp>
      <p:pic>
        <p:nvPicPr>
          <p:cNvPr id="97282" name="Picture 2" descr="http://www.farmacoecura.it/wp-content/uploads/2010/07/Apparato-Genitale-Femminile.gif"/>
          <p:cNvPicPr>
            <a:picLocks noChangeAspect="1" noChangeArrowheads="1"/>
          </p:cNvPicPr>
          <p:nvPr/>
        </p:nvPicPr>
        <p:blipFill>
          <a:blip r:embed="rId3" cstate="print"/>
          <a:srcRect/>
          <a:stretch>
            <a:fillRect/>
          </a:stretch>
        </p:blipFill>
        <p:spPr bwMode="auto">
          <a:xfrm>
            <a:off x="3410348" y="1844824"/>
            <a:ext cx="5553818" cy="3312368"/>
          </a:xfrm>
          <a:prstGeom prst="rect">
            <a:avLst/>
          </a:prstGeom>
          <a:noFill/>
        </p:spPr>
      </p:pic>
      <p:sp>
        <p:nvSpPr>
          <p:cNvPr id="8" name="Rettangolo 7"/>
          <p:cNvSpPr/>
          <p:nvPr/>
        </p:nvSpPr>
        <p:spPr>
          <a:xfrm>
            <a:off x="3707904" y="3861048"/>
            <a:ext cx="79208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174625"/>
            <a:ext cx="8229600" cy="742950"/>
          </a:xfrm>
        </p:spPr>
        <p:txBody>
          <a:bodyPr/>
          <a:lstStyle/>
          <a:p>
            <a:pPr algn="ctr"/>
            <a:r>
              <a:rPr lang="en-US" sz="4000" b="1" dirty="0" smtClean="0">
                <a:solidFill>
                  <a:srgbClr val="404040"/>
                </a:solidFill>
              </a:rPr>
              <a:t>Surgical principles</a:t>
            </a:r>
          </a:p>
        </p:txBody>
      </p:sp>
      <p:sp>
        <p:nvSpPr>
          <p:cNvPr id="21506" name="Content Placeholder 2"/>
          <p:cNvSpPr>
            <a:spLocks noGrp="1"/>
          </p:cNvSpPr>
          <p:nvPr>
            <p:ph idx="1"/>
          </p:nvPr>
        </p:nvSpPr>
        <p:spPr>
          <a:xfrm>
            <a:off x="211138" y="1076325"/>
            <a:ext cx="4432300" cy="4330700"/>
          </a:xfrm>
        </p:spPr>
        <p:txBody>
          <a:bodyPr>
            <a:normAutofit lnSpcReduction="10000"/>
          </a:bodyPr>
          <a:lstStyle/>
          <a:p>
            <a:pPr marL="274320" indent="-274320" fontAlgn="auto">
              <a:lnSpc>
                <a:spcPct val="150000"/>
              </a:lnSpc>
              <a:spcAft>
                <a:spcPts val="2400"/>
              </a:spcAft>
              <a:buClr>
                <a:schemeClr val="accent3"/>
              </a:buClr>
              <a:buFont typeface="Wingdings 2"/>
              <a:buChar char=""/>
              <a:defRPr/>
            </a:pPr>
            <a:r>
              <a:rPr lang="en-US" dirty="0" err="1" smtClean="0">
                <a:solidFill>
                  <a:srgbClr val="404040"/>
                </a:solidFill>
              </a:rPr>
              <a:t>Pubo</a:t>
            </a:r>
            <a:r>
              <a:rPr lang="en-US" dirty="0" smtClean="0">
                <a:solidFill>
                  <a:srgbClr val="404040"/>
                </a:solidFill>
              </a:rPr>
              <a:t>-urethral fixation of mid-/distal urethra</a:t>
            </a:r>
          </a:p>
          <a:p>
            <a:pPr marL="274320" indent="-274320" fontAlgn="auto">
              <a:lnSpc>
                <a:spcPct val="150000"/>
              </a:lnSpc>
              <a:spcAft>
                <a:spcPts val="2400"/>
              </a:spcAft>
              <a:buClr>
                <a:schemeClr val="accent3"/>
              </a:buClr>
              <a:buFont typeface="Wingdings 2"/>
              <a:buChar char=""/>
              <a:defRPr/>
            </a:pPr>
            <a:r>
              <a:rPr lang="en-US" dirty="0" smtClean="0">
                <a:solidFill>
                  <a:srgbClr val="404040"/>
                </a:solidFill>
              </a:rPr>
              <a:t>Repositioning of bladder neck</a:t>
            </a:r>
          </a:p>
          <a:p>
            <a:pPr marL="274320" indent="-274320" fontAlgn="auto">
              <a:lnSpc>
                <a:spcPct val="150000"/>
              </a:lnSpc>
              <a:spcAft>
                <a:spcPts val="2400"/>
              </a:spcAft>
              <a:buClr>
                <a:schemeClr val="accent3"/>
              </a:buClr>
              <a:buFont typeface="Wingdings 2"/>
              <a:buChar char=""/>
              <a:defRPr/>
            </a:pPr>
            <a:r>
              <a:rPr lang="en-US" dirty="0" smtClean="0">
                <a:solidFill>
                  <a:srgbClr val="404040"/>
                </a:solidFill>
              </a:rPr>
              <a:t>Improvement of </a:t>
            </a:r>
            <a:r>
              <a:rPr lang="en-US" dirty="0" err="1" smtClean="0">
                <a:solidFill>
                  <a:srgbClr val="404040"/>
                </a:solidFill>
              </a:rPr>
              <a:t>coaptation</a:t>
            </a:r>
            <a:r>
              <a:rPr lang="en-US" dirty="0" smtClean="0">
                <a:solidFill>
                  <a:srgbClr val="404040"/>
                </a:solidFill>
              </a:rPr>
              <a:t> of urethral endothelium</a:t>
            </a:r>
          </a:p>
        </p:txBody>
      </p:sp>
      <p:grpSp>
        <p:nvGrpSpPr>
          <p:cNvPr id="2" name="Group 4"/>
          <p:cNvGrpSpPr>
            <a:grpSpLocks/>
          </p:cNvGrpSpPr>
          <p:nvPr/>
        </p:nvGrpSpPr>
        <p:grpSpPr bwMode="auto">
          <a:xfrm>
            <a:off x="4643438" y="1597025"/>
            <a:ext cx="4297362" cy="3810000"/>
            <a:chOff x="328" y="-15"/>
            <a:chExt cx="5240" cy="4336"/>
          </a:xfrm>
        </p:grpSpPr>
        <p:pic>
          <p:nvPicPr>
            <p:cNvPr id="12293" name="Picture 2" descr="suitalk5"/>
            <p:cNvPicPr>
              <a:picLocks noChangeAspect="1" noChangeArrowheads="1"/>
            </p:cNvPicPr>
            <p:nvPr/>
          </p:nvPicPr>
          <p:blipFill>
            <a:blip r:embed="rId2" cstate="print"/>
            <a:srcRect l="11575" t="5331" r="24336" b="13295"/>
            <a:stretch>
              <a:fillRect/>
            </a:stretch>
          </p:blipFill>
          <p:spPr bwMode="auto">
            <a:xfrm>
              <a:off x="328" y="0"/>
              <a:ext cx="5232" cy="4321"/>
            </a:xfrm>
            <a:prstGeom prst="rect">
              <a:avLst/>
            </a:prstGeom>
            <a:noFill/>
            <a:ln w="9525">
              <a:solidFill>
                <a:schemeClr val="tx2"/>
              </a:solidFill>
              <a:miter lim="800000"/>
              <a:headEnd/>
              <a:tailEnd/>
            </a:ln>
          </p:spPr>
        </p:pic>
        <p:sp>
          <p:nvSpPr>
            <p:cNvPr id="7181" name="Line 4"/>
            <p:cNvSpPr>
              <a:spLocks noChangeShapeType="1"/>
            </p:cNvSpPr>
            <p:nvPr/>
          </p:nvSpPr>
          <p:spPr bwMode="auto">
            <a:xfrm flipH="1">
              <a:off x="2494" y="1392"/>
              <a:ext cx="1154" cy="336"/>
            </a:xfrm>
            <a:prstGeom prst="line">
              <a:avLst/>
            </a:prstGeom>
            <a:noFill/>
            <a:ln w="66675">
              <a:solidFill>
                <a:srgbClr val="FF0000"/>
              </a:solidFill>
              <a:round/>
              <a:headEnd/>
              <a:tailEnd type="stealth" w="lg" len="lg"/>
            </a:ln>
            <a:effectLst>
              <a:outerShdw blurRad="63500" dist="107763" dir="2700000" algn="ctr" rotWithShape="0">
                <a:schemeClr val="bg2">
                  <a:alpha val="74998"/>
                </a:schemeClr>
              </a:outerShdw>
            </a:effectLst>
          </p:spPr>
          <p:txBody>
            <a:bodyPr lIns="92075" tIns="46038" rIns="92075" bIns="46038" anchor="ctr"/>
            <a:lstStyle/>
            <a:p>
              <a:pPr fontAlgn="auto">
                <a:spcBef>
                  <a:spcPts val="0"/>
                </a:spcBef>
                <a:spcAft>
                  <a:spcPts val="0"/>
                </a:spcAft>
                <a:defRPr/>
              </a:pPr>
              <a:endParaRPr lang="en-US">
                <a:latin typeface="+mn-lt"/>
              </a:endParaRPr>
            </a:p>
          </p:txBody>
        </p:sp>
        <p:grpSp>
          <p:nvGrpSpPr>
            <p:cNvPr id="3" name="Group 5"/>
            <p:cNvGrpSpPr>
              <a:grpSpLocks/>
            </p:cNvGrpSpPr>
            <p:nvPr/>
          </p:nvGrpSpPr>
          <p:grpSpPr bwMode="auto">
            <a:xfrm>
              <a:off x="2661" y="1200"/>
              <a:ext cx="2907" cy="606"/>
              <a:chOff x="2640" y="1200"/>
              <a:chExt cx="2544" cy="606"/>
            </a:xfrm>
          </p:grpSpPr>
          <p:sp>
            <p:nvSpPr>
              <p:cNvPr id="7183" name="Line 6"/>
              <p:cNvSpPr>
                <a:spLocks noChangeShapeType="1"/>
              </p:cNvSpPr>
              <p:nvPr/>
            </p:nvSpPr>
            <p:spPr bwMode="auto">
              <a:xfrm flipV="1">
                <a:off x="2641" y="1391"/>
                <a:ext cx="1104" cy="289"/>
              </a:xfrm>
              <a:prstGeom prst="line">
                <a:avLst/>
              </a:prstGeom>
              <a:noFill/>
              <a:ln w="9525">
                <a:noFill/>
                <a:round/>
                <a:headEnd/>
                <a:tailEnd type="triangle" w="med" len="med"/>
              </a:ln>
              <a:effectLst>
                <a:outerShdw blurRad="63500" dist="107763" dir="2700000" algn="ctr" rotWithShape="0">
                  <a:schemeClr val="bg2">
                    <a:alpha val="74998"/>
                  </a:schemeClr>
                </a:outerShdw>
              </a:effectLst>
            </p:spPr>
            <p:txBody>
              <a:bodyPr lIns="92075" tIns="46038" rIns="92075" bIns="46038" anchor="ctr"/>
              <a:lstStyle/>
              <a:p>
                <a:pPr fontAlgn="auto">
                  <a:spcBef>
                    <a:spcPts val="0"/>
                  </a:spcBef>
                  <a:spcAft>
                    <a:spcPts val="0"/>
                  </a:spcAft>
                  <a:defRPr/>
                </a:pPr>
                <a:endParaRPr lang="en-US">
                  <a:latin typeface="+mn-lt"/>
                </a:endParaRPr>
              </a:p>
            </p:txBody>
          </p:sp>
          <p:sp>
            <p:nvSpPr>
              <p:cNvPr id="12303" name="Text Box 7"/>
              <p:cNvSpPr txBox="1">
                <a:spLocks noChangeArrowheads="1"/>
              </p:cNvSpPr>
              <p:nvPr/>
            </p:nvSpPr>
            <p:spPr bwMode="auto">
              <a:xfrm>
                <a:off x="3599" y="1200"/>
                <a:ext cx="1585" cy="606"/>
              </a:xfrm>
              <a:prstGeom prst="rect">
                <a:avLst/>
              </a:prstGeom>
              <a:solidFill>
                <a:srgbClr val="0000FF"/>
              </a:solidFill>
              <a:ln w="9525">
                <a:solidFill>
                  <a:srgbClr val="000000"/>
                </a:solidFill>
                <a:miter lim="800000"/>
                <a:headEnd/>
                <a:tailEnd/>
              </a:ln>
            </p:spPr>
            <p:txBody>
              <a:bodyPr lIns="92075" tIns="46038" rIns="92075" bIns="46038">
                <a:spAutoFit/>
              </a:bodyPr>
              <a:lstStyle/>
              <a:p>
                <a:pPr marL="85725" indent="-85725">
                  <a:spcBef>
                    <a:spcPct val="50000"/>
                  </a:spcBef>
                  <a:buFontTx/>
                  <a:buAutoNum type="arabicPeriod"/>
                </a:pPr>
                <a:r>
                  <a:rPr lang="en-US" sz="800">
                    <a:solidFill>
                      <a:srgbClr val="FFFF00"/>
                    </a:solidFill>
                    <a:latin typeface="Century Schoolbook" pitchFamily="18" charset="0"/>
                  </a:rPr>
                  <a:t>Sphincteric System:</a:t>
                </a:r>
              </a:p>
              <a:p>
                <a:pPr marL="1084263" lvl="1" indent="-819150"/>
                <a:r>
                  <a:rPr lang="en-US" sz="600">
                    <a:solidFill>
                      <a:srgbClr val="FFFF00"/>
                    </a:solidFill>
                    <a:latin typeface="Century Schoolbook" pitchFamily="18" charset="0"/>
                  </a:rPr>
                  <a:t>Vesical neck &amp;</a:t>
                </a:r>
              </a:p>
              <a:p>
                <a:pPr marL="1084263" lvl="1" indent="-819150"/>
                <a:r>
                  <a:rPr lang="en-US" sz="600">
                    <a:solidFill>
                      <a:srgbClr val="FFFF00"/>
                    </a:solidFill>
                    <a:latin typeface="Century Schoolbook" pitchFamily="18" charset="0"/>
                  </a:rPr>
                  <a:t>Urethra</a:t>
                </a:r>
              </a:p>
            </p:txBody>
          </p:sp>
        </p:grpSp>
        <p:sp>
          <p:nvSpPr>
            <p:cNvPr id="12296" name="Freeform 9"/>
            <p:cNvSpPr>
              <a:spLocks/>
            </p:cNvSpPr>
            <p:nvPr/>
          </p:nvSpPr>
          <p:spPr bwMode="auto">
            <a:xfrm>
              <a:off x="1633" y="1441"/>
              <a:ext cx="1111" cy="976"/>
            </a:xfrm>
            <a:custGeom>
              <a:avLst/>
              <a:gdLst>
                <a:gd name="T0" fmla="*/ 587 w 1111"/>
                <a:gd name="T1" fmla="*/ 32 h 976"/>
                <a:gd name="T2" fmla="*/ 515 w 1111"/>
                <a:gd name="T3" fmla="*/ 84 h 976"/>
                <a:gd name="T4" fmla="*/ 487 w 1111"/>
                <a:gd name="T5" fmla="*/ 116 h 976"/>
                <a:gd name="T6" fmla="*/ 455 w 1111"/>
                <a:gd name="T7" fmla="*/ 152 h 976"/>
                <a:gd name="T8" fmla="*/ 403 w 1111"/>
                <a:gd name="T9" fmla="*/ 220 h 976"/>
                <a:gd name="T10" fmla="*/ 271 w 1111"/>
                <a:gd name="T11" fmla="*/ 388 h 976"/>
                <a:gd name="T12" fmla="*/ 163 w 1111"/>
                <a:gd name="T13" fmla="*/ 544 h 976"/>
                <a:gd name="T14" fmla="*/ 103 w 1111"/>
                <a:gd name="T15" fmla="*/ 612 h 976"/>
                <a:gd name="T16" fmla="*/ 31 w 1111"/>
                <a:gd name="T17" fmla="*/ 732 h 976"/>
                <a:gd name="T18" fmla="*/ 15 w 1111"/>
                <a:gd name="T19" fmla="*/ 772 h 976"/>
                <a:gd name="T20" fmla="*/ 7 w 1111"/>
                <a:gd name="T21" fmla="*/ 796 h 976"/>
                <a:gd name="T22" fmla="*/ 7 w 1111"/>
                <a:gd name="T23" fmla="*/ 868 h 976"/>
                <a:gd name="T24" fmla="*/ 171 w 1111"/>
                <a:gd name="T25" fmla="*/ 976 h 976"/>
                <a:gd name="T26" fmla="*/ 319 w 1111"/>
                <a:gd name="T27" fmla="*/ 960 h 976"/>
                <a:gd name="T28" fmla="*/ 471 w 1111"/>
                <a:gd name="T29" fmla="*/ 924 h 976"/>
                <a:gd name="T30" fmla="*/ 511 w 1111"/>
                <a:gd name="T31" fmla="*/ 908 h 976"/>
                <a:gd name="T32" fmla="*/ 587 w 1111"/>
                <a:gd name="T33" fmla="*/ 876 h 976"/>
                <a:gd name="T34" fmla="*/ 767 w 1111"/>
                <a:gd name="T35" fmla="*/ 824 h 976"/>
                <a:gd name="T36" fmla="*/ 931 w 1111"/>
                <a:gd name="T37" fmla="*/ 776 h 976"/>
                <a:gd name="T38" fmla="*/ 1111 w 1111"/>
                <a:gd name="T39" fmla="*/ 640 h 976"/>
                <a:gd name="T40" fmla="*/ 1075 w 1111"/>
                <a:gd name="T41" fmla="*/ 580 h 976"/>
                <a:gd name="T42" fmla="*/ 959 w 1111"/>
                <a:gd name="T43" fmla="*/ 600 h 976"/>
                <a:gd name="T44" fmla="*/ 851 w 1111"/>
                <a:gd name="T45" fmla="*/ 660 h 976"/>
                <a:gd name="T46" fmla="*/ 739 w 1111"/>
                <a:gd name="T47" fmla="*/ 700 h 976"/>
                <a:gd name="T48" fmla="*/ 679 w 1111"/>
                <a:gd name="T49" fmla="*/ 724 h 976"/>
                <a:gd name="T50" fmla="*/ 619 w 1111"/>
                <a:gd name="T51" fmla="*/ 752 h 976"/>
                <a:gd name="T52" fmla="*/ 515 w 1111"/>
                <a:gd name="T53" fmla="*/ 780 h 976"/>
                <a:gd name="T54" fmla="*/ 331 w 1111"/>
                <a:gd name="T55" fmla="*/ 820 h 976"/>
                <a:gd name="T56" fmla="*/ 207 w 1111"/>
                <a:gd name="T57" fmla="*/ 792 h 976"/>
                <a:gd name="T58" fmla="*/ 183 w 1111"/>
                <a:gd name="T59" fmla="*/ 756 h 976"/>
                <a:gd name="T60" fmla="*/ 175 w 1111"/>
                <a:gd name="T61" fmla="*/ 732 h 976"/>
                <a:gd name="T62" fmla="*/ 215 w 1111"/>
                <a:gd name="T63" fmla="*/ 620 h 976"/>
                <a:gd name="T64" fmla="*/ 247 w 1111"/>
                <a:gd name="T65" fmla="*/ 584 h 976"/>
                <a:gd name="T66" fmla="*/ 291 w 1111"/>
                <a:gd name="T67" fmla="*/ 520 h 976"/>
                <a:gd name="T68" fmla="*/ 335 w 1111"/>
                <a:gd name="T69" fmla="*/ 464 h 976"/>
                <a:gd name="T70" fmla="*/ 387 w 1111"/>
                <a:gd name="T71" fmla="*/ 412 h 976"/>
                <a:gd name="T72" fmla="*/ 419 w 1111"/>
                <a:gd name="T73" fmla="*/ 376 h 976"/>
                <a:gd name="T74" fmla="*/ 463 w 1111"/>
                <a:gd name="T75" fmla="*/ 320 h 976"/>
                <a:gd name="T76" fmla="*/ 515 w 1111"/>
                <a:gd name="T77" fmla="*/ 268 h 976"/>
                <a:gd name="T78" fmla="*/ 599 w 1111"/>
                <a:gd name="T79" fmla="*/ 176 h 976"/>
                <a:gd name="T80" fmla="*/ 703 w 1111"/>
                <a:gd name="T81" fmla="*/ 68 h 976"/>
                <a:gd name="T82" fmla="*/ 659 w 1111"/>
                <a:gd name="T83" fmla="*/ 0 h 976"/>
                <a:gd name="T84" fmla="*/ 635 w 1111"/>
                <a:gd name="T85" fmla="*/ 8 h 976"/>
                <a:gd name="T86" fmla="*/ 623 w 1111"/>
                <a:gd name="T87" fmla="*/ 16 h 976"/>
                <a:gd name="T88" fmla="*/ 599 w 1111"/>
                <a:gd name="T89" fmla="*/ 24 h 976"/>
                <a:gd name="T90" fmla="*/ 587 w 1111"/>
                <a:gd name="T91" fmla="*/ 32 h 9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11"/>
                <a:gd name="T139" fmla="*/ 0 h 976"/>
                <a:gd name="T140" fmla="*/ 1111 w 1111"/>
                <a:gd name="T141" fmla="*/ 976 h 9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11" h="976">
                  <a:moveTo>
                    <a:pt x="587" y="32"/>
                  </a:moveTo>
                  <a:cubicBezTo>
                    <a:pt x="562" y="49"/>
                    <a:pt x="539" y="68"/>
                    <a:pt x="515" y="84"/>
                  </a:cubicBezTo>
                  <a:cubicBezTo>
                    <a:pt x="496" y="112"/>
                    <a:pt x="507" y="103"/>
                    <a:pt x="487" y="116"/>
                  </a:cubicBezTo>
                  <a:cubicBezTo>
                    <a:pt x="473" y="137"/>
                    <a:pt x="482" y="125"/>
                    <a:pt x="455" y="152"/>
                  </a:cubicBezTo>
                  <a:cubicBezTo>
                    <a:pt x="434" y="173"/>
                    <a:pt x="428" y="203"/>
                    <a:pt x="403" y="220"/>
                  </a:cubicBezTo>
                  <a:cubicBezTo>
                    <a:pt x="364" y="279"/>
                    <a:pt x="316" y="334"/>
                    <a:pt x="271" y="388"/>
                  </a:cubicBezTo>
                  <a:cubicBezTo>
                    <a:pt x="231" y="436"/>
                    <a:pt x="197" y="492"/>
                    <a:pt x="163" y="544"/>
                  </a:cubicBezTo>
                  <a:cubicBezTo>
                    <a:pt x="147" y="569"/>
                    <a:pt x="121" y="589"/>
                    <a:pt x="103" y="612"/>
                  </a:cubicBezTo>
                  <a:cubicBezTo>
                    <a:pt x="74" y="649"/>
                    <a:pt x="59" y="694"/>
                    <a:pt x="31" y="732"/>
                  </a:cubicBezTo>
                  <a:cubicBezTo>
                    <a:pt x="26" y="746"/>
                    <a:pt x="19" y="757"/>
                    <a:pt x="15" y="772"/>
                  </a:cubicBezTo>
                  <a:cubicBezTo>
                    <a:pt x="13" y="780"/>
                    <a:pt x="7" y="796"/>
                    <a:pt x="7" y="796"/>
                  </a:cubicBezTo>
                  <a:cubicBezTo>
                    <a:pt x="3" y="830"/>
                    <a:pt x="0" y="831"/>
                    <a:pt x="7" y="868"/>
                  </a:cubicBezTo>
                  <a:cubicBezTo>
                    <a:pt x="21" y="940"/>
                    <a:pt x="109" y="966"/>
                    <a:pt x="171" y="976"/>
                  </a:cubicBezTo>
                  <a:cubicBezTo>
                    <a:pt x="215" y="961"/>
                    <a:pt x="271" y="967"/>
                    <a:pt x="319" y="960"/>
                  </a:cubicBezTo>
                  <a:cubicBezTo>
                    <a:pt x="368" y="944"/>
                    <a:pt x="421" y="937"/>
                    <a:pt x="471" y="924"/>
                  </a:cubicBezTo>
                  <a:cubicBezTo>
                    <a:pt x="485" y="915"/>
                    <a:pt x="495" y="912"/>
                    <a:pt x="511" y="908"/>
                  </a:cubicBezTo>
                  <a:cubicBezTo>
                    <a:pt x="534" y="893"/>
                    <a:pt x="562" y="888"/>
                    <a:pt x="587" y="876"/>
                  </a:cubicBezTo>
                  <a:cubicBezTo>
                    <a:pt x="645" y="847"/>
                    <a:pt x="704" y="840"/>
                    <a:pt x="767" y="824"/>
                  </a:cubicBezTo>
                  <a:cubicBezTo>
                    <a:pt x="823" y="810"/>
                    <a:pt x="877" y="794"/>
                    <a:pt x="931" y="776"/>
                  </a:cubicBezTo>
                  <a:cubicBezTo>
                    <a:pt x="1004" y="752"/>
                    <a:pt x="1090" y="725"/>
                    <a:pt x="1111" y="640"/>
                  </a:cubicBezTo>
                  <a:cubicBezTo>
                    <a:pt x="1106" y="608"/>
                    <a:pt x="1106" y="590"/>
                    <a:pt x="1075" y="580"/>
                  </a:cubicBezTo>
                  <a:cubicBezTo>
                    <a:pt x="1043" y="583"/>
                    <a:pt x="988" y="581"/>
                    <a:pt x="959" y="600"/>
                  </a:cubicBezTo>
                  <a:cubicBezTo>
                    <a:pt x="925" y="623"/>
                    <a:pt x="888" y="642"/>
                    <a:pt x="851" y="660"/>
                  </a:cubicBezTo>
                  <a:cubicBezTo>
                    <a:pt x="817" y="677"/>
                    <a:pt x="771" y="679"/>
                    <a:pt x="739" y="700"/>
                  </a:cubicBezTo>
                  <a:cubicBezTo>
                    <a:pt x="721" y="712"/>
                    <a:pt x="700" y="717"/>
                    <a:pt x="679" y="724"/>
                  </a:cubicBezTo>
                  <a:cubicBezTo>
                    <a:pt x="659" y="731"/>
                    <a:pt x="639" y="744"/>
                    <a:pt x="619" y="752"/>
                  </a:cubicBezTo>
                  <a:cubicBezTo>
                    <a:pt x="585" y="766"/>
                    <a:pt x="550" y="772"/>
                    <a:pt x="515" y="780"/>
                  </a:cubicBezTo>
                  <a:cubicBezTo>
                    <a:pt x="454" y="794"/>
                    <a:pt x="393" y="812"/>
                    <a:pt x="331" y="820"/>
                  </a:cubicBezTo>
                  <a:cubicBezTo>
                    <a:pt x="287" y="816"/>
                    <a:pt x="249" y="803"/>
                    <a:pt x="207" y="792"/>
                  </a:cubicBezTo>
                  <a:cubicBezTo>
                    <a:pt x="199" y="780"/>
                    <a:pt x="191" y="768"/>
                    <a:pt x="183" y="756"/>
                  </a:cubicBezTo>
                  <a:cubicBezTo>
                    <a:pt x="178" y="749"/>
                    <a:pt x="175" y="732"/>
                    <a:pt x="175" y="732"/>
                  </a:cubicBezTo>
                  <a:cubicBezTo>
                    <a:pt x="188" y="694"/>
                    <a:pt x="197" y="656"/>
                    <a:pt x="215" y="620"/>
                  </a:cubicBezTo>
                  <a:cubicBezTo>
                    <a:pt x="227" y="597"/>
                    <a:pt x="226" y="616"/>
                    <a:pt x="247" y="584"/>
                  </a:cubicBezTo>
                  <a:cubicBezTo>
                    <a:pt x="262" y="562"/>
                    <a:pt x="272" y="539"/>
                    <a:pt x="291" y="520"/>
                  </a:cubicBezTo>
                  <a:cubicBezTo>
                    <a:pt x="298" y="499"/>
                    <a:pt x="316" y="477"/>
                    <a:pt x="335" y="464"/>
                  </a:cubicBezTo>
                  <a:cubicBezTo>
                    <a:pt x="347" y="446"/>
                    <a:pt x="369" y="424"/>
                    <a:pt x="387" y="412"/>
                  </a:cubicBezTo>
                  <a:cubicBezTo>
                    <a:pt x="393" y="403"/>
                    <a:pt x="417" y="379"/>
                    <a:pt x="419" y="376"/>
                  </a:cubicBezTo>
                  <a:cubicBezTo>
                    <a:pt x="433" y="356"/>
                    <a:pt x="443" y="334"/>
                    <a:pt x="463" y="320"/>
                  </a:cubicBezTo>
                  <a:cubicBezTo>
                    <a:pt x="475" y="302"/>
                    <a:pt x="497" y="280"/>
                    <a:pt x="515" y="268"/>
                  </a:cubicBezTo>
                  <a:cubicBezTo>
                    <a:pt x="532" y="243"/>
                    <a:pt x="576" y="196"/>
                    <a:pt x="599" y="176"/>
                  </a:cubicBezTo>
                  <a:cubicBezTo>
                    <a:pt x="639" y="141"/>
                    <a:pt x="689" y="124"/>
                    <a:pt x="703" y="68"/>
                  </a:cubicBezTo>
                  <a:cubicBezTo>
                    <a:pt x="699" y="32"/>
                    <a:pt x="695" y="12"/>
                    <a:pt x="659" y="0"/>
                  </a:cubicBezTo>
                  <a:cubicBezTo>
                    <a:pt x="651" y="3"/>
                    <a:pt x="642" y="3"/>
                    <a:pt x="635" y="8"/>
                  </a:cubicBezTo>
                  <a:cubicBezTo>
                    <a:pt x="631" y="11"/>
                    <a:pt x="627" y="14"/>
                    <a:pt x="623" y="16"/>
                  </a:cubicBezTo>
                  <a:cubicBezTo>
                    <a:pt x="615" y="19"/>
                    <a:pt x="606" y="19"/>
                    <a:pt x="599" y="24"/>
                  </a:cubicBezTo>
                  <a:cubicBezTo>
                    <a:pt x="595" y="27"/>
                    <a:pt x="587" y="32"/>
                    <a:pt x="587" y="32"/>
                  </a:cubicBezTo>
                  <a:close/>
                </a:path>
              </a:pathLst>
            </a:custGeom>
            <a:solidFill>
              <a:srgbClr val="B60023"/>
            </a:solidFill>
            <a:ln w="9525">
              <a:solidFill>
                <a:schemeClr val="bg2"/>
              </a:solidFill>
              <a:round/>
              <a:headEnd type="none" w="sm" len="sm"/>
              <a:tailEnd type="none" w="sm" len="sm"/>
            </a:ln>
          </p:spPr>
          <p:txBody>
            <a:bodyPr/>
            <a:lstStyle/>
            <a:p>
              <a:endParaRPr lang="it-IT"/>
            </a:p>
          </p:txBody>
        </p:sp>
        <p:sp>
          <p:nvSpPr>
            <p:cNvPr id="12297" name="Text Box 10"/>
            <p:cNvSpPr txBox="1">
              <a:spLocks noChangeArrowheads="1"/>
            </p:cNvSpPr>
            <p:nvPr/>
          </p:nvSpPr>
          <p:spPr bwMode="auto">
            <a:xfrm>
              <a:off x="640" y="945"/>
              <a:ext cx="1584" cy="556"/>
            </a:xfrm>
            <a:prstGeom prst="rect">
              <a:avLst/>
            </a:prstGeom>
            <a:solidFill>
              <a:srgbClr val="0000FF"/>
            </a:solidFill>
            <a:ln w="9525">
              <a:solidFill>
                <a:srgbClr val="000000"/>
              </a:solidFill>
              <a:miter lim="800000"/>
              <a:headEnd/>
              <a:tailEnd/>
            </a:ln>
          </p:spPr>
          <p:txBody>
            <a:bodyPr lIns="92075" tIns="46038" rIns="92075" bIns="46038">
              <a:spAutoFit/>
            </a:bodyPr>
            <a:lstStyle/>
            <a:p>
              <a:pPr>
                <a:spcBef>
                  <a:spcPct val="50000"/>
                </a:spcBef>
              </a:pPr>
              <a:r>
                <a:rPr lang="en-US" sz="900">
                  <a:solidFill>
                    <a:srgbClr val="FFFF00"/>
                  </a:solidFill>
                  <a:latin typeface="Century Schoolbook" pitchFamily="18" charset="0"/>
                </a:rPr>
                <a:t>2.  Support: Fascial</a:t>
              </a:r>
            </a:p>
          </p:txBody>
        </p:sp>
        <p:sp>
          <p:nvSpPr>
            <p:cNvPr id="7180" name="Line 11"/>
            <p:cNvSpPr>
              <a:spLocks noChangeShapeType="1"/>
            </p:cNvSpPr>
            <p:nvPr/>
          </p:nvSpPr>
          <p:spPr bwMode="auto">
            <a:xfrm>
              <a:off x="1584" y="1250"/>
              <a:ext cx="337" cy="575"/>
            </a:xfrm>
            <a:prstGeom prst="line">
              <a:avLst/>
            </a:prstGeom>
            <a:noFill/>
            <a:ln w="66675">
              <a:solidFill>
                <a:srgbClr val="FF0000"/>
              </a:solidFill>
              <a:round/>
              <a:headEnd/>
              <a:tailEnd type="stealth" w="lg" len="lg"/>
            </a:ln>
            <a:effectLst>
              <a:outerShdw blurRad="63500" dist="107763" dir="2700000" algn="ctr" rotWithShape="0">
                <a:schemeClr val="bg2">
                  <a:alpha val="74998"/>
                </a:schemeClr>
              </a:outerShdw>
            </a:effectLst>
          </p:spPr>
          <p:txBody>
            <a:bodyPr lIns="92075" tIns="46038" rIns="92075" bIns="46038" anchor="ctr"/>
            <a:lstStyle/>
            <a:p>
              <a:pPr fontAlgn="auto">
                <a:spcBef>
                  <a:spcPts val="0"/>
                </a:spcBef>
                <a:spcAft>
                  <a:spcPts val="0"/>
                </a:spcAft>
                <a:defRPr/>
              </a:pPr>
              <a:endParaRPr lang="en-US">
                <a:latin typeface="+mn-lt"/>
              </a:endParaRPr>
            </a:p>
          </p:txBody>
        </p:sp>
        <p:sp>
          <p:nvSpPr>
            <p:cNvPr id="12299" name="Text Box 13"/>
            <p:cNvSpPr txBox="1">
              <a:spLocks noChangeArrowheads="1"/>
            </p:cNvSpPr>
            <p:nvPr/>
          </p:nvSpPr>
          <p:spPr bwMode="auto">
            <a:xfrm>
              <a:off x="3843" y="2923"/>
              <a:ext cx="1438" cy="759"/>
            </a:xfrm>
            <a:prstGeom prst="rect">
              <a:avLst/>
            </a:prstGeom>
            <a:solidFill>
              <a:srgbClr val="0000FF"/>
            </a:solidFill>
            <a:ln w="9525">
              <a:solidFill>
                <a:srgbClr val="000000"/>
              </a:solidFill>
              <a:miter lim="800000"/>
              <a:headEnd/>
              <a:tailEnd/>
            </a:ln>
          </p:spPr>
          <p:txBody>
            <a:bodyPr lIns="92075" tIns="46038" rIns="92075" bIns="46038">
              <a:spAutoFit/>
            </a:bodyPr>
            <a:lstStyle/>
            <a:p>
              <a:pPr>
                <a:spcBef>
                  <a:spcPct val="50000"/>
                </a:spcBef>
              </a:pPr>
              <a:r>
                <a:rPr lang="en-US" sz="900">
                  <a:solidFill>
                    <a:srgbClr val="FFFF00"/>
                  </a:solidFill>
                  <a:latin typeface="Century Schoolbook" pitchFamily="18" charset="0"/>
                </a:rPr>
                <a:t>3. Support: Levator Muscles</a:t>
              </a:r>
            </a:p>
          </p:txBody>
        </p:sp>
        <p:sp>
          <p:nvSpPr>
            <p:cNvPr id="7177" name="Line 14"/>
            <p:cNvSpPr>
              <a:spLocks noChangeShapeType="1"/>
            </p:cNvSpPr>
            <p:nvPr/>
          </p:nvSpPr>
          <p:spPr bwMode="auto">
            <a:xfrm flipH="1" flipV="1">
              <a:off x="3023" y="2449"/>
              <a:ext cx="668" cy="473"/>
            </a:xfrm>
            <a:prstGeom prst="line">
              <a:avLst/>
            </a:prstGeom>
            <a:noFill/>
            <a:ln w="66675">
              <a:solidFill>
                <a:srgbClr val="FF0000"/>
              </a:solidFill>
              <a:round/>
              <a:headEnd/>
              <a:tailEnd type="stealth" w="lg" len="lg"/>
            </a:ln>
            <a:effectLst>
              <a:outerShdw blurRad="63500" dist="107763" dir="2700000" algn="ctr" rotWithShape="0">
                <a:schemeClr val="bg2">
                  <a:alpha val="74998"/>
                </a:schemeClr>
              </a:outerShdw>
            </a:effectLst>
          </p:spPr>
          <p:txBody>
            <a:bodyPr lIns="92075" tIns="46038" rIns="92075" bIns="46038" anchor="ctr"/>
            <a:lstStyle/>
            <a:p>
              <a:pPr fontAlgn="auto">
                <a:spcBef>
                  <a:spcPts val="0"/>
                </a:spcBef>
                <a:spcAft>
                  <a:spcPts val="0"/>
                </a:spcAft>
                <a:defRPr/>
              </a:pPr>
              <a:endParaRPr lang="en-US">
                <a:latin typeface="+mn-lt"/>
              </a:endParaRPr>
            </a:p>
          </p:txBody>
        </p:sp>
        <p:sp>
          <p:nvSpPr>
            <p:cNvPr id="12301" name="Text Box 15"/>
            <p:cNvSpPr txBox="1">
              <a:spLocks noChangeArrowheads="1"/>
            </p:cNvSpPr>
            <p:nvPr/>
          </p:nvSpPr>
          <p:spPr bwMode="auto">
            <a:xfrm>
              <a:off x="373" y="-15"/>
              <a:ext cx="3661" cy="634"/>
            </a:xfrm>
            <a:prstGeom prst="rect">
              <a:avLst/>
            </a:prstGeom>
            <a:noFill/>
            <a:ln w="9525">
              <a:noFill/>
              <a:miter lim="800000"/>
              <a:headEnd/>
              <a:tailEnd/>
            </a:ln>
          </p:spPr>
          <p:txBody>
            <a:bodyPr wrap="none" lIns="92075" tIns="46038" rIns="92075" bIns="46038">
              <a:spAutoFit/>
            </a:bodyPr>
            <a:lstStyle/>
            <a:p>
              <a:r>
                <a:rPr lang="en-US" sz="2200">
                  <a:solidFill>
                    <a:srgbClr val="000000"/>
                  </a:solidFill>
                  <a:latin typeface="Century Schoolbook" pitchFamily="18" charset="0"/>
                </a:rPr>
                <a:t>Three subsystems:</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idx="4294967295"/>
          </p:nvPr>
        </p:nvSpPr>
        <p:spPr>
          <a:xfrm>
            <a:off x="0" y="476250"/>
            <a:ext cx="9144000" cy="1030288"/>
          </a:xfrm>
        </p:spPr>
        <p:txBody>
          <a:bodyPr>
            <a:noAutofit/>
          </a:bodyPr>
          <a:lstStyle/>
          <a:p>
            <a:pPr algn="ctr" eaLnBrk="1" fontAlgn="auto" hangingPunct="1">
              <a:spcAft>
                <a:spcPts val="0"/>
              </a:spcAft>
              <a:defRPr/>
            </a:pPr>
            <a:r>
              <a:rPr lang="it-IT" sz="3600" b="1" dirty="0" smtClean="0"/>
              <a:t>POST-PROSTATECTOMY INCONTINENCE</a:t>
            </a:r>
          </a:p>
        </p:txBody>
      </p:sp>
      <p:sp>
        <p:nvSpPr>
          <p:cNvPr id="9219" name="Segnaposto contenuto 2"/>
          <p:cNvSpPr>
            <a:spLocks noGrp="1"/>
          </p:cNvSpPr>
          <p:nvPr>
            <p:ph sz="quarter" idx="4294967295"/>
          </p:nvPr>
        </p:nvSpPr>
        <p:spPr>
          <a:xfrm>
            <a:off x="467544" y="1844824"/>
            <a:ext cx="8153400" cy="4829175"/>
          </a:xfrm>
        </p:spPr>
        <p:txBody>
          <a:bodyPr>
            <a:normAutofit/>
          </a:bodyPr>
          <a:lstStyle/>
          <a:p>
            <a:pPr marL="274320" indent="-274320" eaLnBrk="1" fontAlgn="auto" hangingPunct="1">
              <a:lnSpc>
                <a:spcPct val="115000"/>
              </a:lnSpc>
              <a:spcAft>
                <a:spcPts val="0"/>
              </a:spcAft>
              <a:buClr>
                <a:schemeClr val="accent3"/>
              </a:buClr>
              <a:buFont typeface="Wingdings 2"/>
              <a:buChar char=""/>
              <a:defRPr/>
            </a:pPr>
            <a:r>
              <a:rPr lang="en-US" sz="2700" dirty="0" smtClean="0">
                <a:solidFill>
                  <a:srgbClr val="000000"/>
                </a:solidFill>
              </a:rPr>
              <a:t>The rate of early UI (3-6 months) varied from 0.8% to 87% and from 5% to 44.5% 1 year after the operation</a:t>
            </a:r>
          </a:p>
          <a:p>
            <a:pPr marL="274320" indent="-274320" eaLnBrk="1" fontAlgn="auto" hangingPunct="1">
              <a:lnSpc>
                <a:spcPct val="115000"/>
              </a:lnSpc>
              <a:spcAft>
                <a:spcPts val="0"/>
              </a:spcAft>
              <a:buClr>
                <a:schemeClr val="accent3"/>
              </a:buClr>
              <a:buNone/>
              <a:defRPr/>
            </a:pPr>
            <a:endParaRPr lang="en-US" sz="2700" dirty="0" smtClean="0">
              <a:solidFill>
                <a:srgbClr val="000000"/>
              </a:solidFill>
            </a:endParaRPr>
          </a:p>
          <a:p>
            <a:pPr marL="274320" indent="-274320" eaLnBrk="1" fontAlgn="auto" hangingPunct="1">
              <a:lnSpc>
                <a:spcPct val="115000"/>
              </a:lnSpc>
              <a:spcAft>
                <a:spcPts val="0"/>
              </a:spcAft>
              <a:buClr>
                <a:schemeClr val="accent3"/>
              </a:buClr>
              <a:buFont typeface="Wingdings 2"/>
              <a:buChar char=""/>
              <a:defRPr/>
            </a:pPr>
            <a:r>
              <a:rPr lang="en-US" sz="2700" dirty="0" smtClean="0">
                <a:solidFill>
                  <a:srgbClr val="000000"/>
                </a:solidFill>
              </a:rPr>
              <a:t>5-10% of men with PPI are expected to be treated with surgery </a:t>
            </a:r>
            <a:r>
              <a:rPr lang="en-US" sz="1900" i="1" dirty="0" smtClean="0">
                <a:solidFill>
                  <a:srgbClr val="000000"/>
                </a:solidFill>
              </a:rPr>
              <a:t>(Kumar et al, J </a:t>
            </a:r>
            <a:r>
              <a:rPr lang="en-US" sz="1900" i="1" dirty="0" err="1" smtClean="0">
                <a:solidFill>
                  <a:srgbClr val="000000"/>
                </a:solidFill>
              </a:rPr>
              <a:t>Urol</a:t>
            </a:r>
            <a:r>
              <a:rPr lang="en-US" sz="1900" i="1" dirty="0" smtClean="0">
                <a:solidFill>
                  <a:srgbClr val="000000"/>
                </a:solidFill>
              </a:rPr>
              <a:t> 2009; Nam et al J </a:t>
            </a:r>
            <a:r>
              <a:rPr lang="en-US" sz="1900" i="1" dirty="0" err="1" smtClean="0">
                <a:solidFill>
                  <a:srgbClr val="000000"/>
                </a:solidFill>
              </a:rPr>
              <a:t>Urol</a:t>
            </a:r>
            <a:r>
              <a:rPr lang="en-US" sz="1900" i="1" dirty="0" smtClean="0">
                <a:solidFill>
                  <a:srgbClr val="000000"/>
                </a:solidFill>
              </a:rPr>
              <a:t> 2012)</a:t>
            </a:r>
          </a:p>
          <a:p>
            <a:pPr marL="274320" indent="-274320" eaLnBrk="1" fontAlgn="auto" hangingPunct="1">
              <a:lnSpc>
                <a:spcPct val="115000"/>
              </a:lnSpc>
              <a:spcAft>
                <a:spcPts val="0"/>
              </a:spcAft>
              <a:buClr>
                <a:schemeClr val="accent3"/>
              </a:buClr>
              <a:buFont typeface="Wingdings 2"/>
              <a:buChar char=""/>
              <a:defRPr/>
            </a:pPr>
            <a:endParaRPr lang="it-IT" sz="1900" i="1" dirty="0" smtClean="0">
              <a:solidFill>
                <a:srgbClr val="000000"/>
              </a:solidFill>
            </a:endParaRPr>
          </a:p>
        </p:txBody>
      </p:sp>
      <p:pic>
        <p:nvPicPr>
          <p:cNvPr id="4" name="Immagine 3" descr="UOMO.jpg"/>
          <p:cNvPicPr>
            <a:picLocks noChangeAspect="1"/>
          </p:cNvPicPr>
          <p:nvPr/>
        </p:nvPicPr>
        <p:blipFill>
          <a:blip r:embed="rId2" cstate="print"/>
          <a:stretch>
            <a:fillRect/>
          </a:stretch>
        </p:blipFill>
        <p:spPr>
          <a:xfrm>
            <a:off x="8007112" y="5085184"/>
            <a:ext cx="1136887" cy="177281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7467600" cy="725487"/>
          </a:xfrm>
        </p:spPr>
        <p:txBody>
          <a:bodyPr lIns="91440" rIns="91440" bIns="45720">
            <a:normAutofit fontScale="90000"/>
          </a:bodyPr>
          <a:lstStyle/>
          <a:p>
            <a:pPr algn="ctr" fontAlgn="auto">
              <a:spcAft>
                <a:spcPts val="0"/>
              </a:spcAft>
              <a:defRPr/>
            </a:pPr>
            <a:r>
              <a:rPr lang="it-IT" b="1" dirty="0" smtClean="0"/>
              <a:t>MID-URETHRAL SLING</a:t>
            </a:r>
          </a:p>
        </p:txBody>
      </p:sp>
      <p:sp>
        <p:nvSpPr>
          <p:cNvPr id="16388" name="Segnaposto contenuto 4"/>
          <p:cNvSpPr>
            <a:spLocks noGrp="1"/>
          </p:cNvSpPr>
          <p:nvPr>
            <p:ph sz="quarter" idx="4294967295"/>
          </p:nvPr>
        </p:nvSpPr>
        <p:spPr>
          <a:xfrm>
            <a:off x="0" y="1428750"/>
            <a:ext cx="4644008" cy="4333875"/>
          </a:xfrm>
        </p:spPr>
        <p:txBody>
          <a:bodyPr/>
          <a:lstStyle/>
          <a:p>
            <a:pPr>
              <a:lnSpc>
                <a:spcPct val="90000"/>
              </a:lnSpc>
            </a:pPr>
            <a:r>
              <a:rPr lang="en-US" dirty="0" smtClean="0"/>
              <a:t>Tension-free vaginal tape (TVT)</a:t>
            </a:r>
          </a:p>
          <a:p>
            <a:pPr>
              <a:lnSpc>
                <a:spcPct val="90000"/>
              </a:lnSpc>
            </a:pPr>
            <a:endParaRPr lang="en-US" dirty="0" smtClean="0"/>
          </a:p>
          <a:p>
            <a:pPr>
              <a:lnSpc>
                <a:spcPct val="90000"/>
              </a:lnSpc>
            </a:pPr>
            <a:r>
              <a:rPr lang="en-US" dirty="0" smtClean="0"/>
              <a:t>Trans </a:t>
            </a:r>
            <a:r>
              <a:rPr lang="en-US" dirty="0" err="1" smtClean="0"/>
              <a:t>obturator</a:t>
            </a:r>
            <a:r>
              <a:rPr lang="en-US" dirty="0" smtClean="0"/>
              <a:t> sling (TOT)</a:t>
            </a:r>
          </a:p>
          <a:p>
            <a:pPr>
              <a:lnSpc>
                <a:spcPct val="90000"/>
              </a:lnSpc>
            </a:pPr>
            <a:endParaRPr lang="en-US" dirty="0" smtClean="0"/>
          </a:p>
          <a:p>
            <a:pPr>
              <a:lnSpc>
                <a:spcPct val="90000"/>
              </a:lnSpc>
            </a:pPr>
            <a:r>
              <a:rPr lang="en-US" dirty="0" smtClean="0"/>
              <a:t>The most commonly procedures worldwide:</a:t>
            </a:r>
          </a:p>
          <a:p>
            <a:pPr lvl="1">
              <a:lnSpc>
                <a:spcPct val="90000"/>
              </a:lnSpc>
            </a:pPr>
            <a:r>
              <a:rPr lang="en-US" dirty="0" smtClean="0"/>
              <a:t>easy to perform </a:t>
            </a:r>
          </a:p>
          <a:p>
            <a:pPr lvl="1">
              <a:lnSpc>
                <a:spcPct val="90000"/>
              </a:lnSpc>
            </a:pPr>
            <a:r>
              <a:rPr lang="en-US" dirty="0" smtClean="0"/>
              <a:t>high success rates </a:t>
            </a:r>
          </a:p>
          <a:p>
            <a:pPr lvl="1">
              <a:lnSpc>
                <a:spcPct val="90000"/>
              </a:lnSpc>
            </a:pPr>
            <a:r>
              <a:rPr lang="en-US" dirty="0" smtClean="0"/>
              <a:t>low complication rates</a:t>
            </a:r>
          </a:p>
        </p:txBody>
      </p:sp>
      <p:pic>
        <p:nvPicPr>
          <p:cNvPr id="16389" name="Picture 9" descr="tvt_obturator_step_111105"/>
          <p:cNvPicPr>
            <a:picLocks noChangeAspect="1" noChangeArrowheads="1"/>
          </p:cNvPicPr>
          <p:nvPr/>
        </p:nvPicPr>
        <p:blipFill>
          <a:blip r:embed="rId2" cstate="print"/>
          <a:srcRect/>
          <a:stretch>
            <a:fillRect/>
          </a:stretch>
        </p:blipFill>
        <p:spPr bwMode="auto">
          <a:xfrm>
            <a:off x="4857750" y="3857625"/>
            <a:ext cx="3762375" cy="2687638"/>
          </a:xfrm>
          <a:prstGeom prst="rect">
            <a:avLst/>
          </a:prstGeom>
          <a:noFill/>
          <a:ln w="9525">
            <a:solidFill>
              <a:schemeClr val="accent1"/>
            </a:solidFill>
            <a:miter lim="800000"/>
            <a:headEnd/>
            <a:tailEnd/>
          </a:ln>
        </p:spPr>
      </p:pic>
      <p:pic>
        <p:nvPicPr>
          <p:cNvPr id="49154" name="Picture 2" descr="http://www.ostetriciaeginecologia.sm/source/img-incontinenza-14.jpg"/>
          <p:cNvPicPr>
            <a:picLocks noChangeAspect="1" noChangeArrowheads="1"/>
          </p:cNvPicPr>
          <p:nvPr/>
        </p:nvPicPr>
        <p:blipFill>
          <a:blip r:embed="rId3" cstate="print"/>
          <a:srcRect/>
          <a:stretch>
            <a:fillRect/>
          </a:stretch>
        </p:blipFill>
        <p:spPr bwMode="auto">
          <a:xfrm>
            <a:off x="5292080" y="1052736"/>
            <a:ext cx="3076575" cy="218122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magine 3"/>
          <p:cNvPicPr>
            <a:picLocks noChangeAspect="1"/>
          </p:cNvPicPr>
          <p:nvPr/>
        </p:nvPicPr>
        <p:blipFill>
          <a:blip r:embed="rId2" cstate="print"/>
          <a:srcRect/>
          <a:stretch>
            <a:fillRect/>
          </a:stretch>
        </p:blipFill>
        <p:spPr bwMode="auto">
          <a:xfrm>
            <a:off x="3359142" y="188640"/>
            <a:ext cx="5784858" cy="180020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l="7178" t="28165" r="41145" b="14789"/>
          <a:stretch>
            <a:fillRect/>
          </a:stretch>
        </p:blipFill>
        <p:spPr bwMode="auto">
          <a:xfrm>
            <a:off x="5076056" y="1988840"/>
            <a:ext cx="3687762" cy="2768600"/>
          </a:xfrm>
          <a:prstGeom prst="rect">
            <a:avLst/>
          </a:prstGeom>
          <a:noFill/>
          <a:ln w="9525">
            <a:noFill/>
            <a:miter lim="800000"/>
            <a:headEnd/>
            <a:tailEnd/>
          </a:ln>
        </p:spPr>
      </p:pic>
      <p:sp>
        <p:nvSpPr>
          <p:cNvPr id="527366" name="Rectangle 6"/>
          <p:cNvSpPr>
            <a:spLocks noGrp="1"/>
          </p:cNvSpPr>
          <p:nvPr>
            <p:ph idx="1"/>
          </p:nvPr>
        </p:nvSpPr>
        <p:spPr>
          <a:xfrm>
            <a:off x="0" y="1556792"/>
            <a:ext cx="7467600" cy="4630738"/>
          </a:xfrm>
        </p:spPr>
        <p:txBody>
          <a:bodyPr>
            <a:normAutofit lnSpcReduction="10000"/>
          </a:bodyPr>
          <a:lstStyle/>
          <a:p>
            <a:pPr marL="623888" indent="-623888" fontAlgn="auto">
              <a:spcAft>
                <a:spcPts val="0"/>
              </a:spcAft>
              <a:buClr>
                <a:schemeClr val="accent3"/>
              </a:buClr>
              <a:buFont typeface="Wingdings 2"/>
              <a:buChar char=""/>
              <a:defRPr/>
            </a:pPr>
            <a:r>
              <a:rPr lang="it-IT" dirty="0" smtClean="0"/>
              <a:t>MUS and BURCH:</a:t>
            </a:r>
          </a:p>
          <a:p>
            <a:pPr marL="623888" indent="-623888" fontAlgn="auto">
              <a:spcAft>
                <a:spcPts val="0"/>
              </a:spcAft>
              <a:buClr>
                <a:schemeClr val="accent3"/>
              </a:buClr>
              <a:buFont typeface="Wingdings" pitchFamily="2" charset="2"/>
              <a:buNone/>
              <a:defRPr/>
            </a:pPr>
            <a:r>
              <a:rPr lang="it-IT" dirty="0" smtClean="0"/>
              <a:t>    </a:t>
            </a:r>
            <a:r>
              <a:rPr lang="it-IT" sz="1800" dirty="0" smtClean="0"/>
              <a:t>- </a:t>
            </a:r>
            <a:r>
              <a:rPr lang="it-IT" sz="1800" dirty="0" err="1" smtClean="0"/>
              <a:t>Midurethral</a:t>
            </a:r>
            <a:r>
              <a:rPr lang="it-IT" sz="1800" dirty="0" smtClean="0"/>
              <a:t> </a:t>
            </a:r>
            <a:r>
              <a:rPr lang="it-IT" sz="1800" dirty="0" err="1" smtClean="0"/>
              <a:t>tapes</a:t>
            </a:r>
            <a:r>
              <a:rPr lang="it-IT" sz="1800" dirty="0" smtClean="0"/>
              <a:t> </a:t>
            </a:r>
            <a:r>
              <a:rPr lang="it-IT" sz="1800" dirty="0" err="1" smtClean="0"/>
              <a:t>were</a:t>
            </a:r>
            <a:r>
              <a:rPr lang="it-IT" sz="1800" dirty="0" smtClean="0"/>
              <a:t> </a:t>
            </a:r>
            <a:r>
              <a:rPr lang="it-IT" sz="1800" dirty="0" err="1" smtClean="0"/>
              <a:t>associated</a:t>
            </a:r>
            <a:r>
              <a:rPr lang="it-IT" sz="1800" dirty="0" smtClean="0"/>
              <a:t> </a:t>
            </a:r>
            <a:r>
              <a:rPr lang="it-IT" sz="1800" dirty="0" err="1" smtClean="0"/>
              <a:t>with</a:t>
            </a:r>
            <a:r>
              <a:rPr lang="it-IT" sz="1800" dirty="0" smtClean="0"/>
              <a:t> </a:t>
            </a:r>
            <a:r>
              <a:rPr lang="it-IT" sz="1800" dirty="0" err="1" smtClean="0"/>
              <a:t>significantly</a:t>
            </a:r>
            <a:r>
              <a:rPr lang="it-IT" sz="1800" dirty="0" smtClean="0"/>
              <a:t> </a:t>
            </a:r>
            <a:r>
              <a:rPr lang="it-IT" sz="1800" dirty="0" err="1" smtClean="0"/>
              <a:t>higher</a:t>
            </a:r>
            <a:endParaRPr lang="it-IT" sz="1800" dirty="0" smtClean="0"/>
          </a:p>
          <a:p>
            <a:pPr marL="623888" indent="-623888" fontAlgn="auto">
              <a:spcAft>
                <a:spcPts val="0"/>
              </a:spcAft>
              <a:buClr>
                <a:schemeClr val="accent3"/>
              </a:buClr>
              <a:buFont typeface="Wingdings" pitchFamily="2" charset="2"/>
              <a:buNone/>
              <a:defRPr/>
            </a:pPr>
            <a:r>
              <a:rPr lang="it-IT" sz="1800" dirty="0" smtClean="0"/>
              <a:t>	</a:t>
            </a:r>
            <a:r>
              <a:rPr lang="it-IT" sz="1800" dirty="0" err="1" smtClean="0"/>
              <a:t>overall</a:t>
            </a:r>
            <a:r>
              <a:rPr lang="it-IT" sz="1800" dirty="0" smtClean="0"/>
              <a:t> and </a:t>
            </a:r>
            <a:r>
              <a:rPr lang="it-IT" sz="1800" dirty="0" err="1" smtClean="0"/>
              <a:t>objective</a:t>
            </a:r>
            <a:r>
              <a:rPr lang="it-IT" sz="1800" dirty="0" smtClean="0"/>
              <a:t> </a:t>
            </a:r>
            <a:r>
              <a:rPr lang="it-IT" sz="1800" dirty="0" err="1" smtClean="0"/>
              <a:t>continence</a:t>
            </a:r>
            <a:r>
              <a:rPr lang="it-IT" sz="1800" dirty="0" smtClean="0"/>
              <a:t> </a:t>
            </a:r>
            <a:r>
              <a:rPr lang="it-IT" sz="1800" dirty="0" err="1" smtClean="0"/>
              <a:t>rates</a:t>
            </a:r>
            <a:r>
              <a:rPr lang="it-IT" sz="1800" dirty="0" smtClean="0"/>
              <a:t> </a:t>
            </a:r>
            <a:r>
              <a:rPr lang="it-IT" sz="1800" dirty="0" err="1" smtClean="0"/>
              <a:t>than</a:t>
            </a:r>
            <a:r>
              <a:rPr lang="it-IT" sz="1800" dirty="0" smtClean="0"/>
              <a:t> </a:t>
            </a:r>
            <a:r>
              <a:rPr lang="it-IT" sz="1800" dirty="0" err="1" smtClean="0"/>
              <a:t>Burch</a:t>
            </a:r>
            <a:r>
              <a:rPr lang="it-IT" sz="1800" dirty="0" smtClean="0"/>
              <a:t>  </a:t>
            </a:r>
          </a:p>
          <a:p>
            <a:pPr marL="623888" indent="-623888" fontAlgn="auto">
              <a:spcAft>
                <a:spcPts val="0"/>
              </a:spcAft>
              <a:buClr>
                <a:schemeClr val="accent3"/>
              </a:buClr>
              <a:buFont typeface="Wingdings" pitchFamily="2" charset="2"/>
              <a:buNone/>
              <a:defRPr/>
            </a:pPr>
            <a:r>
              <a:rPr lang="it-IT" sz="1800" dirty="0" smtClean="0"/>
              <a:t>     - </a:t>
            </a:r>
            <a:r>
              <a:rPr lang="it-IT" sz="1800" dirty="0" err="1" smtClean="0"/>
              <a:t>Bladder</a:t>
            </a:r>
            <a:r>
              <a:rPr lang="it-IT" sz="1800" dirty="0" smtClean="0"/>
              <a:t> </a:t>
            </a:r>
            <a:r>
              <a:rPr lang="it-IT" sz="1800" dirty="0" err="1" smtClean="0"/>
              <a:t>perforations</a:t>
            </a:r>
            <a:r>
              <a:rPr lang="it-IT" sz="1800" dirty="0" smtClean="0"/>
              <a:t> </a:t>
            </a:r>
            <a:r>
              <a:rPr lang="it-IT" sz="1800" dirty="0" err="1" smtClean="0"/>
              <a:t>were</a:t>
            </a:r>
            <a:r>
              <a:rPr lang="it-IT" sz="1800" dirty="0" smtClean="0"/>
              <a:t> more common </a:t>
            </a:r>
            <a:r>
              <a:rPr lang="it-IT" sz="1800" dirty="0" err="1" smtClean="0"/>
              <a:t>after</a:t>
            </a:r>
            <a:r>
              <a:rPr lang="it-IT" sz="1800" dirty="0" smtClean="0"/>
              <a:t> RT </a:t>
            </a:r>
            <a:r>
              <a:rPr lang="it-IT" sz="1800" dirty="0" err="1" smtClean="0"/>
              <a:t>approaches</a:t>
            </a:r>
            <a:endParaRPr lang="it-IT" sz="1800" dirty="0" smtClean="0"/>
          </a:p>
          <a:p>
            <a:pPr marL="623888" indent="-623888" fontAlgn="auto">
              <a:spcAft>
                <a:spcPts val="0"/>
              </a:spcAft>
              <a:buClr>
                <a:schemeClr val="accent3"/>
              </a:buClr>
              <a:buFont typeface="Wingdings 2"/>
              <a:buChar char=""/>
              <a:defRPr/>
            </a:pPr>
            <a:r>
              <a:rPr lang="it-IT" dirty="0" smtClean="0"/>
              <a:t>TVT and </a:t>
            </a:r>
            <a:r>
              <a:rPr lang="it-IT" dirty="0" err="1" smtClean="0"/>
              <a:t>pubovaginal</a:t>
            </a:r>
            <a:r>
              <a:rPr lang="it-IT" dirty="0" smtClean="0"/>
              <a:t> </a:t>
            </a:r>
            <a:r>
              <a:rPr lang="it-IT" dirty="0" err="1" smtClean="0"/>
              <a:t>slings</a:t>
            </a:r>
            <a:r>
              <a:rPr lang="it-IT" dirty="0" smtClean="0"/>
              <a:t>:</a:t>
            </a:r>
          </a:p>
          <a:p>
            <a:pPr marL="623888" indent="-623888" fontAlgn="auto">
              <a:spcAft>
                <a:spcPts val="0"/>
              </a:spcAft>
              <a:buClr>
                <a:schemeClr val="accent3"/>
              </a:buClr>
              <a:buFont typeface="Wingdings" pitchFamily="2" charset="2"/>
              <a:buNone/>
              <a:defRPr/>
            </a:pPr>
            <a:r>
              <a:rPr lang="it-IT" dirty="0" smtClean="0"/>
              <a:t>    </a:t>
            </a:r>
            <a:r>
              <a:rPr lang="it-IT" sz="1800" dirty="0" err="1" smtClean="0"/>
              <a:t>-Similarly</a:t>
            </a:r>
            <a:r>
              <a:rPr lang="it-IT" sz="1800" dirty="0" smtClean="0"/>
              <a:t> </a:t>
            </a:r>
            <a:r>
              <a:rPr lang="it-IT" sz="1800" dirty="0" err="1" smtClean="0"/>
              <a:t>effective</a:t>
            </a:r>
            <a:endParaRPr lang="it-IT" sz="1800" dirty="0" smtClean="0"/>
          </a:p>
          <a:p>
            <a:pPr marL="623888" indent="-623888" fontAlgn="auto">
              <a:spcAft>
                <a:spcPts val="0"/>
              </a:spcAft>
              <a:buClr>
                <a:schemeClr val="accent3"/>
              </a:buClr>
              <a:buFont typeface="Wingdings" pitchFamily="2" charset="2"/>
              <a:buNone/>
              <a:defRPr/>
            </a:pPr>
            <a:r>
              <a:rPr lang="it-IT" sz="1800" dirty="0" smtClean="0"/>
              <a:t>    - </a:t>
            </a:r>
            <a:r>
              <a:rPr lang="it-IT" sz="1800" dirty="0" err="1" smtClean="0"/>
              <a:t>After</a:t>
            </a:r>
            <a:r>
              <a:rPr lang="it-IT" sz="1800" dirty="0" smtClean="0"/>
              <a:t> </a:t>
            </a:r>
            <a:r>
              <a:rPr lang="it-IT" sz="1800" dirty="0" err="1" smtClean="0"/>
              <a:t>pubovaginal</a:t>
            </a:r>
            <a:r>
              <a:rPr lang="it-IT" sz="1800" dirty="0" smtClean="0"/>
              <a:t> </a:t>
            </a:r>
            <a:r>
              <a:rPr lang="it-IT" sz="1800" dirty="0" err="1" smtClean="0"/>
              <a:t>slings</a:t>
            </a:r>
            <a:r>
              <a:rPr lang="it-IT" sz="1800" dirty="0" smtClean="0"/>
              <a:t> </a:t>
            </a:r>
            <a:r>
              <a:rPr lang="it-IT" sz="1800" dirty="0" err="1" smtClean="0"/>
              <a:t>patients</a:t>
            </a:r>
            <a:r>
              <a:rPr lang="it-IT" sz="1800" dirty="0" smtClean="0"/>
              <a:t> </a:t>
            </a:r>
            <a:r>
              <a:rPr lang="it-IT" sz="1800" dirty="0" err="1" smtClean="0"/>
              <a:t>were</a:t>
            </a:r>
            <a:r>
              <a:rPr lang="it-IT" sz="1800" dirty="0" smtClean="0"/>
              <a:t> more </a:t>
            </a:r>
            <a:r>
              <a:rPr lang="it-IT" sz="1800" dirty="0" err="1" smtClean="0"/>
              <a:t>likely</a:t>
            </a:r>
            <a:r>
              <a:rPr lang="it-IT" sz="1800" dirty="0" smtClean="0"/>
              <a:t> </a:t>
            </a:r>
            <a:r>
              <a:rPr lang="it-IT" sz="1800" dirty="0" err="1" smtClean="0"/>
              <a:t>to</a:t>
            </a:r>
            <a:r>
              <a:rPr lang="it-IT" sz="1800" dirty="0" smtClean="0"/>
              <a:t> </a:t>
            </a:r>
            <a:r>
              <a:rPr lang="it-IT" sz="1800" dirty="0" err="1" smtClean="0"/>
              <a:t>experience</a:t>
            </a:r>
            <a:r>
              <a:rPr lang="it-IT" sz="1800" dirty="0" smtClean="0"/>
              <a:t> </a:t>
            </a:r>
            <a:r>
              <a:rPr lang="it-IT" sz="1800" dirty="0" err="1" smtClean="0"/>
              <a:t>storage</a:t>
            </a:r>
            <a:r>
              <a:rPr lang="it-IT" sz="1800" dirty="0" smtClean="0"/>
              <a:t> LUTS and </a:t>
            </a:r>
            <a:r>
              <a:rPr lang="it-IT" sz="1800" dirty="0" err="1" smtClean="0"/>
              <a:t>reoperation</a:t>
            </a:r>
            <a:endParaRPr lang="it-IT" sz="1800" dirty="0" smtClean="0"/>
          </a:p>
          <a:p>
            <a:pPr marL="623888" indent="-623888" fontAlgn="auto">
              <a:spcAft>
                <a:spcPts val="0"/>
              </a:spcAft>
              <a:buClr>
                <a:schemeClr val="accent3"/>
              </a:buClr>
              <a:buFont typeface="Wingdings 2"/>
              <a:buChar char=""/>
              <a:defRPr/>
            </a:pPr>
            <a:r>
              <a:rPr lang="it-IT" dirty="0" smtClean="0"/>
              <a:t>TVT and TOT:</a:t>
            </a:r>
          </a:p>
          <a:p>
            <a:pPr marL="623888" indent="-623888" fontAlgn="auto">
              <a:spcAft>
                <a:spcPts val="0"/>
              </a:spcAft>
              <a:buClr>
                <a:schemeClr val="accent3"/>
              </a:buClr>
              <a:buFont typeface="Wingdings" pitchFamily="2" charset="2"/>
              <a:buNone/>
              <a:defRPr/>
            </a:pPr>
            <a:r>
              <a:rPr lang="it-IT" dirty="0" smtClean="0"/>
              <a:t>    </a:t>
            </a:r>
            <a:r>
              <a:rPr lang="it-IT" sz="1800" dirty="0" err="1" smtClean="0"/>
              <a:t>-Objective</a:t>
            </a:r>
            <a:r>
              <a:rPr lang="it-IT" sz="1800" dirty="0" smtClean="0"/>
              <a:t> cure </a:t>
            </a:r>
            <a:r>
              <a:rPr lang="it-IT" sz="1800" dirty="0" err="1" smtClean="0"/>
              <a:t>rates</a:t>
            </a:r>
            <a:r>
              <a:rPr lang="it-IT" sz="1800" dirty="0" smtClean="0"/>
              <a:t> </a:t>
            </a:r>
            <a:r>
              <a:rPr lang="it-IT" sz="1800" dirty="0" err="1" smtClean="0"/>
              <a:t>were</a:t>
            </a:r>
            <a:r>
              <a:rPr lang="it-IT" sz="1800" dirty="0" smtClean="0"/>
              <a:t> </a:t>
            </a:r>
            <a:r>
              <a:rPr lang="it-IT" sz="1800" dirty="0" err="1" smtClean="0"/>
              <a:t>slightly</a:t>
            </a:r>
            <a:r>
              <a:rPr lang="it-IT" sz="1800" dirty="0" smtClean="0"/>
              <a:t> </a:t>
            </a:r>
            <a:r>
              <a:rPr lang="it-IT" sz="1800" dirty="0" err="1" smtClean="0"/>
              <a:t>higher</a:t>
            </a:r>
            <a:r>
              <a:rPr lang="it-IT" sz="1800" dirty="0" smtClean="0"/>
              <a:t> </a:t>
            </a:r>
            <a:r>
              <a:rPr lang="it-IT" sz="1800" dirty="0" err="1" smtClean="0"/>
              <a:t>with</a:t>
            </a:r>
            <a:r>
              <a:rPr lang="it-IT" sz="1800" dirty="0" smtClean="0"/>
              <a:t> RT </a:t>
            </a:r>
            <a:r>
              <a:rPr lang="it-IT" sz="1800" dirty="0" err="1" smtClean="0"/>
              <a:t>than</a:t>
            </a:r>
            <a:r>
              <a:rPr lang="it-IT" sz="1800" dirty="0" smtClean="0"/>
              <a:t> TOT (</a:t>
            </a:r>
            <a:r>
              <a:rPr lang="it-IT" sz="1800" dirty="0" err="1" smtClean="0"/>
              <a:t>both</a:t>
            </a:r>
            <a:r>
              <a:rPr lang="it-IT" sz="1800" dirty="0" smtClean="0"/>
              <a:t> </a:t>
            </a:r>
            <a:r>
              <a:rPr lang="it-IT" sz="1800" dirty="0" err="1" smtClean="0"/>
              <a:t>in-out</a:t>
            </a:r>
            <a:r>
              <a:rPr lang="it-IT" sz="1800" dirty="0" smtClean="0"/>
              <a:t> and out-in </a:t>
            </a:r>
            <a:r>
              <a:rPr lang="it-IT" sz="1800" dirty="0" err="1" smtClean="0"/>
              <a:t>approaches</a:t>
            </a:r>
            <a:r>
              <a:rPr lang="it-IT" sz="1800" dirty="0" smtClean="0"/>
              <a:t>)</a:t>
            </a:r>
          </a:p>
          <a:p>
            <a:pPr marL="623888" indent="-623888" fontAlgn="auto">
              <a:spcAft>
                <a:spcPts val="0"/>
              </a:spcAft>
              <a:buClr>
                <a:schemeClr val="accent3"/>
              </a:buClr>
              <a:buFont typeface="Wingdings" pitchFamily="2" charset="2"/>
              <a:buNone/>
              <a:defRPr/>
            </a:pPr>
            <a:r>
              <a:rPr lang="it-IT" sz="1800" dirty="0" smtClean="0"/>
              <a:t>    - </a:t>
            </a:r>
            <a:r>
              <a:rPr lang="it-IT" sz="1800" dirty="0" err="1" smtClean="0"/>
              <a:t>Subjective</a:t>
            </a:r>
            <a:r>
              <a:rPr lang="it-IT" sz="1800" dirty="0" smtClean="0"/>
              <a:t> cure </a:t>
            </a:r>
            <a:r>
              <a:rPr lang="it-IT" sz="1800" dirty="0" err="1" smtClean="0"/>
              <a:t>rates</a:t>
            </a:r>
            <a:r>
              <a:rPr lang="it-IT" sz="1800" dirty="0" smtClean="0"/>
              <a:t> </a:t>
            </a:r>
            <a:r>
              <a:rPr lang="it-IT" sz="1800" dirty="0" err="1" smtClean="0"/>
              <a:t>were</a:t>
            </a:r>
            <a:r>
              <a:rPr lang="it-IT" sz="1800" dirty="0" smtClean="0"/>
              <a:t> </a:t>
            </a:r>
            <a:r>
              <a:rPr lang="it-IT" sz="1800" dirty="0" err="1" smtClean="0"/>
              <a:t>similar</a:t>
            </a:r>
            <a:endParaRPr lang="it-IT" sz="18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title"/>
          </p:nvPr>
        </p:nvSpPr>
        <p:spPr>
          <a:xfrm>
            <a:off x="457200" y="314325"/>
            <a:ext cx="7467600" cy="768350"/>
          </a:xfrm>
          <a:noFill/>
        </p:spPr>
        <p:txBody>
          <a:bodyPr lIns="91440" rIns="91440" bIns="45720"/>
          <a:lstStyle/>
          <a:p>
            <a:pPr algn="ctr"/>
            <a:r>
              <a:rPr lang="it-IT" sz="3800" b="1" dirty="0" err="1" smtClean="0"/>
              <a:t>Complications</a:t>
            </a:r>
            <a:r>
              <a:rPr lang="it-IT" sz="3800" b="1" dirty="0" smtClean="0"/>
              <a:t> !!</a:t>
            </a:r>
          </a:p>
        </p:txBody>
      </p:sp>
      <p:sp>
        <p:nvSpPr>
          <p:cNvPr id="397314" name="Rectangle 2"/>
          <p:cNvSpPr>
            <a:spLocks noGrp="1"/>
          </p:cNvSpPr>
          <p:nvPr>
            <p:ph idx="1"/>
          </p:nvPr>
        </p:nvSpPr>
        <p:spPr>
          <a:xfrm>
            <a:off x="0" y="1268760"/>
            <a:ext cx="8569325" cy="4368800"/>
          </a:xfrm>
          <a:solidFill>
            <a:schemeClr val="bg1"/>
          </a:solidFill>
        </p:spPr>
        <p:txBody>
          <a:bodyPr>
            <a:noAutofit/>
          </a:bodyPr>
          <a:lstStyle/>
          <a:p>
            <a:pPr marL="274320" indent="-274320" fontAlgn="auto">
              <a:lnSpc>
                <a:spcPct val="210000"/>
              </a:lnSpc>
              <a:spcAft>
                <a:spcPts val="0"/>
              </a:spcAft>
              <a:buClr>
                <a:schemeClr val="accent3"/>
              </a:buClr>
              <a:buFont typeface="Wingdings 2"/>
              <a:buChar char=""/>
              <a:defRPr/>
            </a:pPr>
            <a:r>
              <a:rPr lang="en-GB" sz="1600" b="1" dirty="0" smtClean="0">
                <a:latin typeface="Arial" charset="0"/>
              </a:rPr>
              <a:t>Very few major complications were observed in the RCTs</a:t>
            </a:r>
          </a:p>
          <a:p>
            <a:pPr marL="274320" indent="-274320" fontAlgn="auto">
              <a:lnSpc>
                <a:spcPct val="210000"/>
              </a:lnSpc>
              <a:spcAft>
                <a:spcPts val="0"/>
              </a:spcAft>
              <a:buClr>
                <a:schemeClr val="accent3"/>
              </a:buClr>
              <a:buFont typeface="Wingdings 2"/>
              <a:buChar char=""/>
              <a:defRPr/>
            </a:pPr>
            <a:r>
              <a:rPr lang="en-GB" sz="1600" b="1" dirty="0" err="1" smtClean="0">
                <a:latin typeface="Arial" charset="0"/>
              </a:rPr>
              <a:t>Intraoperative</a:t>
            </a:r>
            <a:r>
              <a:rPr lang="en-GB" sz="1600" b="1" dirty="0" smtClean="0">
                <a:latin typeface="Arial" charset="0"/>
              </a:rPr>
              <a:t> complications accounted for the majority, with only a </a:t>
            </a:r>
            <a:r>
              <a:rPr lang="en-GB" sz="1600" b="1" dirty="0" smtClean="0">
                <a:solidFill>
                  <a:srgbClr val="FF0000"/>
                </a:solidFill>
                <a:latin typeface="Arial" charset="0"/>
              </a:rPr>
              <a:t>few studies </a:t>
            </a:r>
            <a:r>
              <a:rPr lang="en-GB" sz="1600" b="1" dirty="0" smtClean="0">
                <a:latin typeface="Arial" charset="0"/>
              </a:rPr>
              <a:t>providing data on the intermediate- and long- term functional </a:t>
            </a:r>
            <a:r>
              <a:rPr lang="en-GB" sz="1600" b="1" dirty="0" err="1" smtClean="0">
                <a:latin typeface="Arial" charset="0"/>
              </a:rPr>
              <a:t>sequelae</a:t>
            </a:r>
            <a:r>
              <a:rPr lang="en-GB" sz="1600" b="1" dirty="0" smtClean="0">
                <a:latin typeface="Arial" charset="0"/>
              </a:rPr>
              <a:t> </a:t>
            </a:r>
          </a:p>
          <a:p>
            <a:pPr marL="274320" indent="-274320" fontAlgn="auto">
              <a:lnSpc>
                <a:spcPct val="210000"/>
              </a:lnSpc>
              <a:spcAft>
                <a:spcPts val="0"/>
              </a:spcAft>
              <a:buClr>
                <a:schemeClr val="accent3"/>
              </a:buClr>
              <a:buFont typeface="Wingdings 2"/>
              <a:buChar char=""/>
              <a:defRPr/>
            </a:pPr>
            <a:r>
              <a:rPr lang="en-GB" sz="1600" b="1" dirty="0" smtClean="0">
                <a:latin typeface="Arial" charset="0"/>
              </a:rPr>
              <a:t>Some underreported complications, including </a:t>
            </a:r>
            <a:r>
              <a:rPr lang="en-GB" sz="1600" b="1" dirty="0" smtClean="0">
                <a:solidFill>
                  <a:srgbClr val="FF0000"/>
                </a:solidFill>
                <a:latin typeface="Arial" charset="0"/>
              </a:rPr>
              <a:t>storage and voiding LUTS</a:t>
            </a:r>
            <a:r>
              <a:rPr lang="en-GB" sz="1600" b="1" dirty="0" smtClean="0">
                <a:latin typeface="Arial" charset="0"/>
              </a:rPr>
              <a:t>, can be disabling, whereas some </a:t>
            </a:r>
            <a:r>
              <a:rPr lang="en-GB" sz="1600" b="1" dirty="0" err="1" smtClean="0">
                <a:solidFill>
                  <a:srgbClr val="FF0000"/>
                </a:solidFill>
                <a:latin typeface="Arial" charset="0"/>
              </a:rPr>
              <a:t>intraoperative</a:t>
            </a:r>
            <a:r>
              <a:rPr lang="en-GB" sz="1600" b="1" dirty="0" smtClean="0">
                <a:solidFill>
                  <a:srgbClr val="FF0000"/>
                </a:solidFill>
                <a:latin typeface="Arial" charset="0"/>
              </a:rPr>
              <a:t> complications </a:t>
            </a:r>
            <a:r>
              <a:rPr lang="en-GB" sz="1600" b="1" dirty="0" smtClean="0">
                <a:latin typeface="Arial" charset="0"/>
              </a:rPr>
              <a:t>such as </a:t>
            </a:r>
            <a:r>
              <a:rPr lang="en-GB" sz="1600" b="1" dirty="0" smtClean="0">
                <a:solidFill>
                  <a:srgbClr val="FF0000"/>
                </a:solidFill>
                <a:latin typeface="Arial" charset="0"/>
              </a:rPr>
              <a:t>bladder injury </a:t>
            </a:r>
            <a:r>
              <a:rPr lang="en-GB" sz="1600" b="1" dirty="0" smtClean="0">
                <a:latin typeface="Arial" charset="0"/>
              </a:rPr>
              <a:t>after TVT have little or no future impact, provided they </a:t>
            </a:r>
            <a:r>
              <a:rPr lang="en-GB" sz="1600" b="1" dirty="0" smtClean="0">
                <a:solidFill>
                  <a:srgbClr val="FF0000"/>
                </a:solidFill>
                <a:latin typeface="Arial" charset="0"/>
              </a:rPr>
              <a:t>are promptly recognized and treated </a:t>
            </a:r>
          </a:p>
          <a:p>
            <a:pPr marL="274320" indent="-274320" fontAlgn="auto">
              <a:lnSpc>
                <a:spcPct val="210000"/>
              </a:lnSpc>
              <a:spcAft>
                <a:spcPts val="0"/>
              </a:spcAft>
              <a:buClr>
                <a:schemeClr val="accent3"/>
              </a:buClr>
              <a:buFont typeface="Wingdings 2"/>
              <a:buChar char=""/>
              <a:defRPr/>
            </a:pPr>
            <a:r>
              <a:rPr lang="en-GB" sz="1600" b="1" dirty="0" smtClean="0">
                <a:latin typeface="Arial" charset="0"/>
              </a:rPr>
              <a:t>As major complications have a low prevalence in RCTs, reports in prospective surgical series as well as in databases, like the US MAUDE, should be analysed in order to have a fuller picture</a:t>
            </a:r>
            <a:endParaRPr lang="it-IT" sz="1400" b="1" dirty="0" smtClean="0">
              <a:solidFill>
                <a:schemeClr val="bg2"/>
              </a:solidFill>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460375"/>
            <a:ext cx="7670800" cy="1143000"/>
          </a:xfrm>
          <a:solidFill>
            <a:srgbClr val="262626">
              <a:alpha val="70195"/>
            </a:srgbClr>
          </a:solidFill>
        </p:spPr>
        <p:txBody>
          <a:bodyPr lIns="91440" rIns="91440" bIns="45720"/>
          <a:lstStyle/>
          <a:p>
            <a:r>
              <a:rPr lang="en-US" sz="3200" b="1" smtClean="0">
                <a:solidFill>
                  <a:schemeClr val="bg1"/>
                </a:solidFill>
                <a:ea typeface="ＭＳ Ｐゴシック" charset="-128"/>
              </a:rPr>
              <a:t>THE EVOLUTION </a:t>
            </a:r>
            <a:br>
              <a:rPr lang="en-US" sz="3200" b="1" smtClean="0">
                <a:solidFill>
                  <a:schemeClr val="bg1"/>
                </a:solidFill>
                <a:ea typeface="ＭＳ Ｐゴシック" charset="-128"/>
              </a:rPr>
            </a:br>
            <a:r>
              <a:rPr lang="en-US" sz="3200" b="1" smtClean="0">
                <a:solidFill>
                  <a:schemeClr val="bg1"/>
                </a:solidFill>
                <a:ea typeface="ＭＳ Ｐゴシック" charset="-128"/>
              </a:rPr>
              <a:t>the MINI-SLINGS</a:t>
            </a:r>
          </a:p>
        </p:txBody>
      </p:sp>
      <p:pic>
        <p:nvPicPr>
          <p:cNvPr id="19459" name="Picture 2" descr="solyx_training"/>
          <p:cNvPicPr>
            <a:picLocks noChangeAspect="1" noChangeArrowheads="1"/>
          </p:cNvPicPr>
          <p:nvPr/>
        </p:nvPicPr>
        <p:blipFill>
          <a:blip r:embed="rId3" cstate="print"/>
          <a:srcRect t="21115" b="22183"/>
          <a:stretch>
            <a:fillRect/>
          </a:stretch>
        </p:blipFill>
        <p:spPr bwMode="auto">
          <a:xfrm>
            <a:off x="4716016" y="4221088"/>
            <a:ext cx="3408362" cy="1166812"/>
          </a:xfrm>
          <a:prstGeom prst="rect">
            <a:avLst/>
          </a:prstGeom>
          <a:noFill/>
          <a:ln w="9525">
            <a:noFill/>
            <a:miter lim="800000"/>
            <a:headEnd/>
            <a:tailEnd/>
          </a:ln>
        </p:spPr>
      </p:pic>
      <p:pic>
        <p:nvPicPr>
          <p:cNvPr id="19461" name="Picture 4"/>
          <p:cNvPicPr>
            <a:picLocks noChangeAspect="1" noChangeArrowheads="1"/>
          </p:cNvPicPr>
          <p:nvPr/>
        </p:nvPicPr>
        <p:blipFill>
          <a:blip r:embed="rId4" cstate="print"/>
          <a:srcRect l="32599" t="39508" r="26929" b="14618"/>
          <a:stretch>
            <a:fillRect/>
          </a:stretch>
        </p:blipFill>
        <p:spPr bwMode="auto">
          <a:xfrm>
            <a:off x="611560" y="1700808"/>
            <a:ext cx="3819525" cy="32480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3"/>
          <p:cNvSpPr>
            <a:spLocks noGrp="1"/>
          </p:cNvSpPr>
          <p:nvPr>
            <p:ph type="title"/>
          </p:nvPr>
        </p:nvSpPr>
        <p:spPr>
          <a:xfrm>
            <a:off x="407988" y="-98425"/>
            <a:ext cx="8229600" cy="1143000"/>
          </a:xfrm>
        </p:spPr>
        <p:txBody>
          <a:bodyPr lIns="91440" rIns="91440" bIns="45720"/>
          <a:lstStyle/>
          <a:p>
            <a:pPr algn="ctr"/>
            <a:r>
              <a:rPr lang="it-IT" smtClean="0"/>
              <a:t>NEW GENERATION SLINGS</a:t>
            </a:r>
          </a:p>
        </p:txBody>
      </p:sp>
      <p:pic>
        <p:nvPicPr>
          <p:cNvPr id="21507" name="Picture 4"/>
          <p:cNvPicPr>
            <a:picLocks noGrp="1" noChangeAspect="1" noChangeArrowheads="1"/>
          </p:cNvPicPr>
          <p:nvPr>
            <p:ph idx="1"/>
          </p:nvPr>
        </p:nvPicPr>
        <p:blipFill>
          <a:blip r:embed="rId2" cstate="print"/>
          <a:srcRect/>
          <a:stretch>
            <a:fillRect/>
          </a:stretch>
        </p:blipFill>
        <p:spPr>
          <a:xfrm>
            <a:off x="111125" y="1306513"/>
            <a:ext cx="3201988" cy="2466975"/>
          </a:xfrm>
          <a:noFill/>
        </p:spPr>
      </p:pic>
      <p:sp>
        <p:nvSpPr>
          <p:cNvPr id="409606" name="Segnaposto contenuto 2"/>
          <p:cNvSpPr>
            <a:spLocks/>
          </p:cNvSpPr>
          <p:nvPr/>
        </p:nvSpPr>
        <p:spPr bwMode="auto">
          <a:xfrm>
            <a:off x="3849688" y="1001713"/>
            <a:ext cx="4735512" cy="2986087"/>
          </a:xfrm>
          <a:prstGeom prst="rect">
            <a:avLst/>
          </a:prstGeom>
          <a:noFill/>
          <a:ln w="9525">
            <a:solidFill>
              <a:srgbClr val="114FFB"/>
            </a:solidFill>
            <a:miter lim="800000"/>
            <a:headEnd/>
            <a:tailEnd/>
          </a:ln>
          <a:effectLst/>
        </p:spPr>
        <p:txBody>
          <a:bodyPr/>
          <a:lstStyle/>
          <a:p>
            <a:pPr marL="273050" indent="-273050" defTabSz="914400">
              <a:spcBef>
                <a:spcPts val="600"/>
              </a:spcBef>
              <a:buClr>
                <a:schemeClr val="accent1"/>
              </a:buClr>
              <a:buSzPct val="70000"/>
              <a:buFont typeface="Wingdings" pitchFamily="2" charset="2"/>
              <a:buChar char=""/>
              <a:defRPr/>
            </a:pPr>
            <a:r>
              <a:rPr lang="en-US" sz="2400">
                <a:latin typeface="Century Schoolbook" pitchFamily="18" charset="0"/>
              </a:rPr>
              <a:t>Less invasive</a:t>
            </a:r>
          </a:p>
          <a:p>
            <a:pPr marL="273050" indent="-273050" defTabSz="914400">
              <a:spcBef>
                <a:spcPts val="600"/>
              </a:spcBef>
              <a:buClr>
                <a:schemeClr val="accent1"/>
              </a:buClr>
              <a:buSzPct val="70000"/>
              <a:buFont typeface="Wingdings" pitchFamily="2" charset="2"/>
              <a:buChar char=""/>
              <a:defRPr/>
            </a:pPr>
            <a:r>
              <a:rPr lang="en-US" sz="2400">
                <a:latin typeface="Century Schoolbook" pitchFamily="18" charset="0"/>
              </a:rPr>
              <a:t>Designed for efficacy</a:t>
            </a:r>
          </a:p>
          <a:p>
            <a:pPr marL="273050" indent="-273050" defTabSz="914400">
              <a:spcBef>
                <a:spcPts val="600"/>
              </a:spcBef>
              <a:buClr>
                <a:schemeClr val="accent1"/>
              </a:buClr>
              <a:buSzPct val="70000"/>
              <a:buFont typeface="Wingdings" pitchFamily="2" charset="2"/>
              <a:buChar char=""/>
              <a:defRPr/>
            </a:pPr>
            <a:r>
              <a:rPr lang="en-US" sz="2400">
                <a:latin typeface="Century Schoolbook" pitchFamily="18" charset="0"/>
              </a:rPr>
              <a:t>Easy to perform</a:t>
            </a:r>
          </a:p>
          <a:p>
            <a:pPr marL="273050" indent="-273050" defTabSz="914400">
              <a:spcBef>
                <a:spcPts val="600"/>
              </a:spcBef>
              <a:buClr>
                <a:schemeClr val="accent1"/>
              </a:buClr>
              <a:buSzPct val="70000"/>
              <a:buFont typeface="Wingdings" pitchFamily="2" charset="2"/>
              <a:buChar char=""/>
              <a:defRPr/>
            </a:pPr>
            <a:r>
              <a:rPr lang="en-US" sz="2400">
                <a:latin typeface="Century Schoolbook" pitchFamily="18" charset="0"/>
              </a:rPr>
              <a:t>Local anaesthesia is available</a:t>
            </a:r>
          </a:p>
          <a:p>
            <a:pPr marL="639763" lvl="1" indent="-273050" defTabSz="914400">
              <a:spcBef>
                <a:spcPct val="20000"/>
              </a:spcBef>
              <a:buClr>
                <a:schemeClr val="accent1"/>
              </a:buClr>
              <a:buSzPct val="80000"/>
              <a:buFont typeface="Wingdings 2" pitchFamily="18" charset="2"/>
              <a:buChar char=""/>
              <a:defRPr/>
            </a:pPr>
            <a:r>
              <a:rPr lang="en-US" sz="3000" b="1">
                <a:solidFill>
                  <a:srgbClr val="114FFB"/>
                </a:solidFill>
                <a:effectLst>
                  <a:outerShdw blurRad="38100" dist="38100" dir="2700000" algn="tl">
                    <a:srgbClr val="C0C0C0"/>
                  </a:outerShdw>
                </a:effectLst>
                <a:latin typeface="Century Schoolbook" pitchFamily="18" charset="0"/>
              </a:rPr>
              <a:t>Results are awaited</a:t>
            </a:r>
          </a:p>
        </p:txBody>
      </p:sp>
      <p:pic>
        <p:nvPicPr>
          <p:cNvPr id="53250" name="Picture 4"/>
          <p:cNvPicPr>
            <a:picLocks noChangeAspect="1"/>
          </p:cNvPicPr>
          <p:nvPr/>
        </p:nvPicPr>
        <p:blipFill>
          <a:blip r:embed="rId3" cstate="print">
            <a:extLst/>
          </a:blip>
          <a:srcRect/>
          <a:stretch>
            <a:fillRect/>
          </a:stretch>
        </p:blipFill>
        <p:spPr bwMode="auto">
          <a:xfrm>
            <a:off x="3406414" y="4292600"/>
            <a:ext cx="5197760" cy="2333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98425"/>
            <a:ext cx="7467600" cy="1143000"/>
          </a:xfrm>
        </p:spPr>
        <p:txBody>
          <a:bodyPr/>
          <a:lstStyle/>
          <a:p>
            <a:r>
              <a:rPr lang="en-GB" b="1" smtClean="0">
                <a:solidFill>
                  <a:srgbClr val="404040"/>
                </a:solidFill>
              </a:rPr>
              <a:t>Periurethral bulking</a:t>
            </a:r>
          </a:p>
        </p:txBody>
      </p:sp>
      <p:sp>
        <p:nvSpPr>
          <p:cNvPr id="28675" name="Content Placeholder 9"/>
          <p:cNvSpPr>
            <a:spLocks noGrp="1"/>
          </p:cNvSpPr>
          <p:nvPr>
            <p:ph idx="1"/>
          </p:nvPr>
        </p:nvSpPr>
        <p:spPr>
          <a:xfrm>
            <a:off x="457200" y="1346200"/>
            <a:ext cx="8229600" cy="5043488"/>
          </a:xfrm>
        </p:spPr>
        <p:txBody>
          <a:bodyPr/>
          <a:lstStyle/>
          <a:p>
            <a:pPr>
              <a:spcAft>
                <a:spcPts val="600"/>
              </a:spcAft>
              <a:buFontTx/>
              <a:buNone/>
            </a:pPr>
            <a:r>
              <a:rPr lang="en-GB" smtClean="0">
                <a:solidFill>
                  <a:srgbClr val="404040"/>
                </a:solidFill>
              </a:rPr>
              <a:t>Indications:</a:t>
            </a:r>
          </a:p>
          <a:p>
            <a:pPr>
              <a:spcAft>
                <a:spcPts val="600"/>
              </a:spcAft>
            </a:pPr>
            <a:r>
              <a:rPr lang="en-GB" sz="2000" smtClean="0">
                <a:solidFill>
                  <a:srgbClr val="404040"/>
                </a:solidFill>
              </a:rPr>
              <a:t>Primary</a:t>
            </a:r>
          </a:p>
          <a:p>
            <a:pPr>
              <a:spcAft>
                <a:spcPts val="600"/>
              </a:spcAft>
            </a:pPr>
            <a:r>
              <a:rPr lang="en-GB" sz="2000" smtClean="0">
                <a:solidFill>
                  <a:srgbClr val="404040"/>
                </a:solidFill>
              </a:rPr>
              <a:t>Secondary</a:t>
            </a:r>
          </a:p>
          <a:p>
            <a:pPr>
              <a:spcAft>
                <a:spcPts val="600"/>
              </a:spcAft>
            </a:pPr>
            <a:r>
              <a:rPr lang="en-GB" sz="2000" smtClean="0">
                <a:solidFill>
                  <a:srgbClr val="404040"/>
                </a:solidFill>
              </a:rPr>
              <a:t>Adjuvant</a:t>
            </a:r>
          </a:p>
          <a:p>
            <a:pPr>
              <a:spcAft>
                <a:spcPts val="600"/>
              </a:spcAft>
              <a:buFont typeface="Wingdings" pitchFamily="2" charset="2"/>
              <a:buNone/>
            </a:pPr>
            <a:endParaRPr lang="en-GB" sz="2000" smtClean="0">
              <a:solidFill>
                <a:srgbClr val="404040"/>
              </a:solidFill>
            </a:endParaRPr>
          </a:p>
          <a:p>
            <a:pPr>
              <a:spcAft>
                <a:spcPts val="600"/>
              </a:spcAft>
              <a:buFontTx/>
              <a:buNone/>
            </a:pPr>
            <a:r>
              <a:rPr lang="en-GB" smtClean="0">
                <a:solidFill>
                  <a:srgbClr val="404040"/>
                </a:solidFill>
              </a:rPr>
              <a:t>Increased interest results from:</a:t>
            </a:r>
          </a:p>
          <a:p>
            <a:pPr>
              <a:spcAft>
                <a:spcPts val="600"/>
              </a:spcAft>
            </a:pPr>
            <a:r>
              <a:rPr lang="en-GB" sz="2000" smtClean="0">
                <a:solidFill>
                  <a:srgbClr val="404040"/>
                </a:solidFill>
              </a:rPr>
              <a:t>Trend towards minimally invasive techniques</a:t>
            </a:r>
          </a:p>
          <a:p>
            <a:pPr>
              <a:spcAft>
                <a:spcPts val="600"/>
              </a:spcAft>
            </a:pPr>
            <a:r>
              <a:rPr lang="en-GB" sz="2000" smtClean="0">
                <a:solidFill>
                  <a:srgbClr val="404040"/>
                </a:solidFill>
              </a:rPr>
              <a:t>Can be performed as an ambulatory,  outpatient procedure</a:t>
            </a:r>
          </a:p>
          <a:p>
            <a:pPr>
              <a:spcAft>
                <a:spcPts val="600"/>
              </a:spcAft>
            </a:pPr>
            <a:r>
              <a:rPr lang="en-GB" sz="2000" smtClean="0">
                <a:solidFill>
                  <a:srgbClr val="404040"/>
                </a:solidFill>
              </a:rPr>
              <a:t>Development of less inflammatory &amp; more durable agents</a:t>
            </a:r>
            <a:endParaRPr lang="en-GB" smtClean="0"/>
          </a:p>
        </p:txBody>
      </p:sp>
      <p:sp>
        <p:nvSpPr>
          <p:cNvPr id="28676" name="Text Box 4"/>
          <p:cNvSpPr txBox="1">
            <a:spLocks noChangeArrowheads="1"/>
          </p:cNvSpPr>
          <p:nvPr/>
        </p:nvSpPr>
        <p:spPr bwMode="auto">
          <a:xfrm>
            <a:off x="6384925" y="4075113"/>
            <a:ext cx="184150" cy="366712"/>
          </a:xfrm>
          <a:prstGeom prst="rect">
            <a:avLst/>
          </a:prstGeom>
          <a:noFill/>
          <a:ln w="9525">
            <a:noFill/>
            <a:miter lim="800000"/>
            <a:headEnd/>
            <a:tailEnd/>
          </a:ln>
        </p:spPr>
        <p:txBody>
          <a:bodyPr wrap="none">
            <a:spAutoFit/>
          </a:bodyPr>
          <a:lstStyle/>
          <a:p>
            <a:endParaRPr lang="en-GB">
              <a:latin typeface="Tahoma" pitchFamily="34" charset="0"/>
            </a:endParaRPr>
          </a:p>
        </p:txBody>
      </p:sp>
      <p:pic>
        <p:nvPicPr>
          <p:cNvPr id="6" name="Picture 46" descr="~AUT0014"/>
          <p:cNvPicPr>
            <a:picLocks noChangeAspect="1" noChangeArrowheads="1"/>
          </p:cNvPicPr>
          <p:nvPr/>
        </p:nvPicPr>
        <p:blipFill>
          <a:blip r:embed="rId2" cstate="print"/>
          <a:srcRect r="3079"/>
          <a:stretch>
            <a:fillRect/>
          </a:stretch>
        </p:blipFill>
        <p:spPr bwMode="auto">
          <a:xfrm>
            <a:off x="5965825" y="728663"/>
            <a:ext cx="2901950" cy="37369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39700"/>
            <a:ext cx="7467600" cy="1143000"/>
          </a:xfrm>
        </p:spPr>
        <p:txBody>
          <a:bodyPr/>
          <a:lstStyle/>
          <a:p>
            <a:pPr fontAlgn="auto">
              <a:spcAft>
                <a:spcPts val="0"/>
              </a:spcAft>
              <a:defRPr/>
            </a:pPr>
            <a:r>
              <a:rPr lang="en-GB" b="1" dirty="0" smtClean="0">
                <a:solidFill>
                  <a:srgbClr val="404040"/>
                </a:solidFill>
              </a:rPr>
              <a:t>Indications:</a:t>
            </a:r>
          </a:p>
        </p:txBody>
      </p:sp>
      <p:sp>
        <p:nvSpPr>
          <p:cNvPr id="30723" name="Content Placeholder 8"/>
          <p:cNvSpPr>
            <a:spLocks noGrp="1"/>
          </p:cNvSpPr>
          <p:nvPr>
            <p:ph sz="quarter" idx="4294967295"/>
          </p:nvPr>
        </p:nvSpPr>
        <p:spPr>
          <a:xfrm>
            <a:off x="0" y="1871663"/>
            <a:ext cx="7829550" cy="4765675"/>
          </a:xfrm>
        </p:spPr>
        <p:txBody>
          <a:bodyPr/>
          <a:lstStyle/>
          <a:p>
            <a:pPr marL="457200" indent="-457200">
              <a:spcAft>
                <a:spcPts val="1800"/>
              </a:spcAft>
            </a:pPr>
            <a:r>
              <a:rPr lang="en-GB" smtClean="0">
                <a:solidFill>
                  <a:srgbClr val="404040"/>
                </a:solidFill>
              </a:rPr>
              <a:t>Intrinsic sphincter deficiency</a:t>
            </a:r>
          </a:p>
          <a:p>
            <a:pPr marL="457200" indent="-457200">
              <a:spcAft>
                <a:spcPts val="1800"/>
              </a:spcAft>
            </a:pPr>
            <a:r>
              <a:rPr lang="en-GB" smtClean="0">
                <a:solidFill>
                  <a:srgbClr val="404040"/>
                </a:solidFill>
              </a:rPr>
              <a:t>Patient choice</a:t>
            </a:r>
          </a:p>
          <a:p>
            <a:pPr marL="457200" indent="-457200">
              <a:spcAft>
                <a:spcPts val="1800"/>
              </a:spcAft>
            </a:pPr>
            <a:r>
              <a:rPr lang="en-GB" smtClean="0">
                <a:solidFill>
                  <a:srgbClr val="404040"/>
                </a:solidFill>
              </a:rPr>
              <a:t>Failed previous therapy</a:t>
            </a:r>
          </a:p>
          <a:p>
            <a:pPr marL="457200" indent="-457200">
              <a:spcAft>
                <a:spcPts val="1800"/>
              </a:spcAft>
            </a:pPr>
            <a:r>
              <a:rPr lang="en-GB" smtClean="0">
                <a:solidFill>
                  <a:srgbClr val="404040"/>
                </a:solidFill>
              </a:rPr>
              <a:t>High surgical risk</a:t>
            </a:r>
          </a:p>
          <a:p>
            <a:pPr marL="457200" indent="-457200">
              <a:spcAft>
                <a:spcPts val="1800"/>
              </a:spcAft>
            </a:pPr>
            <a:r>
              <a:rPr lang="en-GB" smtClean="0">
                <a:solidFill>
                  <a:srgbClr val="404040"/>
                </a:solidFill>
              </a:rPr>
              <a:t>Multiple previous pelvic surgery or radiotherapy</a:t>
            </a:r>
          </a:p>
          <a:p>
            <a:pPr marL="457200" indent="-457200">
              <a:buFont typeface="Wingdings" pitchFamily="2" charset="2"/>
              <a:buNone/>
            </a:pPr>
            <a:endParaRPr lang="en-GB" smtClean="0"/>
          </a:p>
        </p:txBody>
      </p:sp>
      <p:pic>
        <p:nvPicPr>
          <p:cNvPr id="4" name="Picture 3"/>
          <p:cNvPicPr>
            <a:picLocks noChangeAspect="1"/>
          </p:cNvPicPr>
          <p:nvPr/>
        </p:nvPicPr>
        <p:blipFill>
          <a:blip r:embed="rId2" cstate="print"/>
          <a:stretch>
            <a:fillRect/>
          </a:stretch>
        </p:blipFill>
        <p:spPr>
          <a:xfrm>
            <a:off x="6205538" y="179388"/>
            <a:ext cx="2227262" cy="220503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7467600" cy="652462"/>
          </a:xfrm>
        </p:spPr>
        <p:txBody>
          <a:bodyPr/>
          <a:lstStyle/>
          <a:p>
            <a:pPr fontAlgn="auto">
              <a:spcAft>
                <a:spcPts val="0"/>
              </a:spcAft>
              <a:defRPr/>
            </a:pPr>
            <a:r>
              <a:rPr lang="en-GB" sz="2800" dirty="0" smtClean="0">
                <a:solidFill>
                  <a:schemeClr val="tx1">
                    <a:lumMod val="75000"/>
                    <a:lumOff val="25000"/>
                  </a:schemeClr>
                </a:solidFill>
              </a:rPr>
              <a:t>HOW DOES IT WORK?</a:t>
            </a:r>
          </a:p>
        </p:txBody>
      </p:sp>
      <p:sp>
        <p:nvSpPr>
          <p:cNvPr id="22531" name="Text Box 3"/>
          <p:cNvSpPr txBox="1">
            <a:spLocks noChangeArrowheads="1"/>
          </p:cNvSpPr>
          <p:nvPr/>
        </p:nvSpPr>
        <p:spPr bwMode="auto">
          <a:xfrm>
            <a:off x="457200" y="1143000"/>
            <a:ext cx="8093075" cy="2370138"/>
          </a:xfrm>
          <a:prstGeom prst="rect">
            <a:avLst/>
          </a:prstGeom>
          <a:noFill/>
          <a:ln w="9525">
            <a:noFill/>
            <a:miter lim="800000"/>
            <a:headEnd/>
            <a:tailEnd/>
          </a:ln>
        </p:spPr>
        <p:txBody>
          <a:bodyPr>
            <a:spAutoFit/>
          </a:bodyPr>
          <a:lstStyle/>
          <a:p>
            <a:pPr marL="457200" indent="-457200" fontAlgn="auto">
              <a:spcBef>
                <a:spcPts val="0"/>
              </a:spcBef>
              <a:spcAft>
                <a:spcPts val="1200"/>
              </a:spcAft>
              <a:buFontTx/>
              <a:buAutoNum type="arabicPeriod"/>
              <a:defRPr/>
            </a:pPr>
            <a:r>
              <a:rPr lang="en-GB" dirty="0">
                <a:solidFill>
                  <a:schemeClr val="tx1">
                    <a:lumMod val="75000"/>
                    <a:lumOff val="25000"/>
                  </a:schemeClr>
                </a:solidFill>
                <a:latin typeface="+mn-lt"/>
              </a:rPr>
              <a:t>Augments urethral mucosa – increased functional urethral length</a:t>
            </a:r>
            <a:r>
              <a:rPr lang="en-GB" baseline="30000" dirty="0">
                <a:solidFill>
                  <a:schemeClr val="tx1">
                    <a:lumMod val="75000"/>
                    <a:lumOff val="25000"/>
                  </a:schemeClr>
                </a:solidFill>
                <a:latin typeface="+mn-lt"/>
              </a:rPr>
              <a:t>1,2</a:t>
            </a:r>
            <a:endParaRPr lang="en-GB" dirty="0">
              <a:solidFill>
                <a:schemeClr val="tx1">
                  <a:lumMod val="75000"/>
                  <a:lumOff val="25000"/>
                </a:schemeClr>
              </a:solidFill>
              <a:latin typeface="+mn-lt"/>
            </a:endParaRPr>
          </a:p>
          <a:p>
            <a:pPr marL="457200" indent="-457200" fontAlgn="auto">
              <a:spcBef>
                <a:spcPts val="0"/>
              </a:spcBef>
              <a:spcAft>
                <a:spcPts val="1200"/>
              </a:spcAft>
              <a:buFontTx/>
              <a:buAutoNum type="arabicPeriod"/>
              <a:defRPr/>
            </a:pPr>
            <a:r>
              <a:rPr lang="en-GB" dirty="0">
                <a:solidFill>
                  <a:schemeClr val="tx1">
                    <a:lumMod val="75000"/>
                    <a:lumOff val="25000"/>
                  </a:schemeClr>
                </a:solidFill>
                <a:latin typeface="+mn-lt"/>
              </a:rPr>
              <a:t>Improves mucosal </a:t>
            </a:r>
            <a:r>
              <a:rPr lang="en-GB" dirty="0" err="1">
                <a:solidFill>
                  <a:schemeClr val="tx1">
                    <a:lumMod val="75000"/>
                    <a:lumOff val="25000"/>
                  </a:schemeClr>
                </a:solidFill>
                <a:latin typeface="+mn-lt"/>
              </a:rPr>
              <a:t>coaptation</a:t>
            </a:r>
            <a:endParaRPr lang="en-GB" dirty="0">
              <a:solidFill>
                <a:schemeClr val="tx1">
                  <a:lumMod val="75000"/>
                  <a:lumOff val="25000"/>
                </a:schemeClr>
              </a:solidFill>
              <a:latin typeface="+mn-lt"/>
            </a:endParaRPr>
          </a:p>
          <a:p>
            <a:pPr marL="457200" indent="-457200" fontAlgn="auto">
              <a:spcBef>
                <a:spcPts val="0"/>
              </a:spcBef>
              <a:spcAft>
                <a:spcPts val="1200"/>
              </a:spcAft>
              <a:buFontTx/>
              <a:buAutoNum type="arabicPeriod"/>
              <a:defRPr/>
            </a:pPr>
            <a:r>
              <a:rPr lang="en-GB" dirty="0">
                <a:solidFill>
                  <a:schemeClr val="tx1">
                    <a:lumMod val="75000"/>
                    <a:lumOff val="25000"/>
                  </a:schemeClr>
                </a:solidFill>
                <a:latin typeface="+mn-lt"/>
              </a:rPr>
              <a:t>Improves intrinsic sphincter function</a:t>
            </a:r>
          </a:p>
          <a:p>
            <a:pPr marL="457200" indent="-457200" fontAlgn="auto">
              <a:spcBef>
                <a:spcPts val="0"/>
              </a:spcBef>
              <a:spcAft>
                <a:spcPts val="1200"/>
              </a:spcAft>
              <a:buFontTx/>
              <a:buAutoNum type="arabicPeriod"/>
              <a:defRPr/>
            </a:pPr>
            <a:r>
              <a:rPr lang="en-GB" dirty="0">
                <a:solidFill>
                  <a:schemeClr val="tx1">
                    <a:lumMod val="75000"/>
                    <a:lumOff val="25000"/>
                  </a:schemeClr>
                </a:solidFill>
                <a:latin typeface="+mn-lt"/>
              </a:rPr>
              <a:t>Improves pressure transmission – increased urethral closure pressure at proximal urethra</a:t>
            </a:r>
            <a:r>
              <a:rPr lang="en-GB" baseline="30000" dirty="0">
                <a:solidFill>
                  <a:schemeClr val="tx1">
                    <a:lumMod val="75000"/>
                    <a:lumOff val="25000"/>
                  </a:schemeClr>
                </a:solidFill>
                <a:latin typeface="+mn-lt"/>
              </a:rPr>
              <a:t>3</a:t>
            </a:r>
            <a:endParaRPr lang="en-GB" dirty="0">
              <a:solidFill>
                <a:schemeClr val="tx1">
                  <a:lumMod val="75000"/>
                  <a:lumOff val="25000"/>
                </a:schemeClr>
              </a:solidFill>
              <a:latin typeface="+mn-lt"/>
            </a:endParaRPr>
          </a:p>
          <a:p>
            <a:pPr marL="457200" indent="-457200" fontAlgn="auto">
              <a:spcBef>
                <a:spcPts val="0"/>
              </a:spcBef>
              <a:spcAft>
                <a:spcPts val="1200"/>
              </a:spcAft>
              <a:buFontTx/>
              <a:buAutoNum type="arabicPeriod" startAt="5"/>
              <a:defRPr/>
            </a:pPr>
            <a:r>
              <a:rPr lang="en-GB" dirty="0">
                <a:solidFill>
                  <a:schemeClr val="tx1">
                    <a:lumMod val="75000"/>
                    <a:lumOff val="25000"/>
                  </a:schemeClr>
                </a:solidFill>
                <a:latin typeface="+mn-lt"/>
              </a:rPr>
              <a:t>Promotes urethral obstruction – increased </a:t>
            </a:r>
            <a:r>
              <a:rPr lang="en-GB" dirty="0" err="1">
                <a:solidFill>
                  <a:schemeClr val="tx1">
                    <a:lumMod val="75000"/>
                    <a:lumOff val="25000"/>
                  </a:schemeClr>
                </a:solidFill>
                <a:latin typeface="+mn-lt"/>
              </a:rPr>
              <a:t>P</a:t>
            </a:r>
            <a:r>
              <a:rPr lang="en-GB" baseline="-10000" dirty="0" err="1">
                <a:solidFill>
                  <a:schemeClr val="tx1">
                    <a:lumMod val="75000"/>
                    <a:lumOff val="25000"/>
                  </a:schemeClr>
                </a:solidFill>
                <a:latin typeface="+mn-lt"/>
              </a:rPr>
              <a:t>det</a:t>
            </a:r>
            <a:r>
              <a:rPr lang="en-GB" dirty="0">
                <a:solidFill>
                  <a:schemeClr val="tx1">
                    <a:lumMod val="75000"/>
                    <a:lumOff val="25000"/>
                  </a:schemeClr>
                </a:solidFill>
                <a:latin typeface="+mn-lt"/>
              </a:rPr>
              <a:t> max, decreased Q</a:t>
            </a:r>
            <a:r>
              <a:rPr lang="en-GB" baseline="-10000" dirty="0">
                <a:solidFill>
                  <a:schemeClr val="tx1">
                    <a:lumMod val="75000"/>
                    <a:lumOff val="25000"/>
                  </a:schemeClr>
                </a:solidFill>
                <a:latin typeface="+mn-lt"/>
              </a:rPr>
              <a:t>max</a:t>
            </a:r>
            <a:r>
              <a:rPr lang="en-GB" baseline="30000" dirty="0">
                <a:solidFill>
                  <a:schemeClr val="tx1">
                    <a:lumMod val="75000"/>
                    <a:lumOff val="25000"/>
                  </a:schemeClr>
                </a:solidFill>
                <a:latin typeface="+mn-lt"/>
              </a:rPr>
              <a:t>2</a:t>
            </a:r>
            <a:endParaRPr lang="en-GB" dirty="0">
              <a:solidFill>
                <a:schemeClr val="tx1">
                  <a:lumMod val="75000"/>
                  <a:lumOff val="25000"/>
                </a:schemeClr>
              </a:solidFill>
              <a:latin typeface="+mn-lt"/>
            </a:endParaRPr>
          </a:p>
        </p:txBody>
      </p:sp>
      <p:sp>
        <p:nvSpPr>
          <p:cNvPr id="31748" name="Text Box 4"/>
          <p:cNvSpPr txBox="1">
            <a:spLocks noChangeArrowheads="1"/>
          </p:cNvSpPr>
          <p:nvPr/>
        </p:nvSpPr>
        <p:spPr bwMode="auto">
          <a:xfrm>
            <a:off x="541338" y="5799138"/>
            <a:ext cx="4130675" cy="739775"/>
          </a:xfrm>
          <a:prstGeom prst="rect">
            <a:avLst/>
          </a:prstGeom>
          <a:noFill/>
          <a:ln w="9525">
            <a:noFill/>
            <a:miter lim="800000"/>
            <a:headEnd/>
            <a:tailEnd/>
          </a:ln>
        </p:spPr>
        <p:txBody>
          <a:bodyPr>
            <a:spAutoFit/>
          </a:bodyPr>
          <a:lstStyle/>
          <a:p>
            <a:r>
              <a:rPr lang="en-GB" sz="1400" baseline="30000">
                <a:latin typeface="Century Schoolbook" pitchFamily="18" charset="0"/>
              </a:rPr>
              <a:t>1</a:t>
            </a:r>
            <a:r>
              <a:rPr lang="en-GB" sz="1400">
                <a:latin typeface="Century Schoolbook" pitchFamily="18" charset="0"/>
              </a:rPr>
              <a:t>Barrenger E et al. J Urol 2000;164:1619-22.</a:t>
            </a:r>
          </a:p>
          <a:p>
            <a:r>
              <a:rPr lang="en-GB" sz="1400" baseline="30000">
                <a:latin typeface="Century Schoolbook" pitchFamily="18" charset="0"/>
              </a:rPr>
              <a:t>2</a:t>
            </a:r>
            <a:r>
              <a:rPr lang="en-GB" sz="1400">
                <a:latin typeface="Century Schoolbook" pitchFamily="18" charset="0"/>
              </a:rPr>
              <a:t>Monga A K et al. BJU 1995;76:156 </a:t>
            </a:r>
          </a:p>
          <a:p>
            <a:r>
              <a:rPr lang="en-GB" sz="1400" baseline="30000">
                <a:latin typeface="Century Schoolbook" pitchFamily="18" charset="0"/>
              </a:rPr>
              <a:t>3</a:t>
            </a:r>
            <a:r>
              <a:rPr lang="en-GB" sz="1400">
                <a:latin typeface="Century Schoolbook" pitchFamily="18" charset="0"/>
              </a:rPr>
              <a:t>Radley et al. 2000 BJU Int.</a:t>
            </a:r>
          </a:p>
        </p:txBody>
      </p:sp>
      <p:pic>
        <p:nvPicPr>
          <p:cNvPr id="31749" name="Picture 5" descr="zuidex detr ingrowth"/>
          <p:cNvPicPr>
            <a:picLocks noChangeAspect="1" noChangeArrowheads="1"/>
          </p:cNvPicPr>
          <p:nvPr/>
        </p:nvPicPr>
        <p:blipFill>
          <a:blip r:embed="rId2" cstate="print"/>
          <a:srcRect/>
          <a:stretch>
            <a:fillRect/>
          </a:stretch>
        </p:blipFill>
        <p:spPr bwMode="auto">
          <a:xfrm>
            <a:off x="1625600" y="3429000"/>
            <a:ext cx="2706688" cy="1870075"/>
          </a:xfrm>
          <a:prstGeom prst="rect">
            <a:avLst/>
          </a:prstGeom>
          <a:noFill/>
          <a:ln w="9525">
            <a:noFill/>
            <a:miter lim="800000"/>
            <a:headEnd/>
            <a:tailEnd/>
          </a:ln>
        </p:spPr>
      </p:pic>
      <p:pic>
        <p:nvPicPr>
          <p:cNvPr id="31750" name="Picture 6" descr="~AUT0015"/>
          <p:cNvPicPr>
            <a:picLocks noChangeAspect="1" noChangeArrowheads="1"/>
          </p:cNvPicPr>
          <p:nvPr/>
        </p:nvPicPr>
        <p:blipFill>
          <a:blip r:embed="rId3" cstate="print"/>
          <a:srcRect/>
          <a:stretch>
            <a:fillRect/>
          </a:stretch>
        </p:blipFill>
        <p:spPr bwMode="auto">
          <a:xfrm>
            <a:off x="5224463" y="3868738"/>
            <a:ext cx="1905000" cy="25241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28134" y="145140"/>
            <a:ext cx="4842329" cy="511175"/>
          </a:xfrm>
        </p:spPr>
        <p:txBody>
          <a:bodyPr lIns="91440" rIns="91440" bIns="45720">
            <a:noAutofit/>
          </a:bodyPr>
          <a:lstStyle/>
          <a:p>
            <a:pPr algn="ctr" fontAlgn="auto">
              <a:spcAft>
                <a:spcPts val="0"/>
              </a:spcAft>
              <a:defRPr/>
            </a:pPr>
            <a:r>
              <a:rPr lang="it-IT" sz="2800" dirty="0" smtClean="0"/>
              <a:t/>
            </a:r>
            <a:br>
              <a:rPr lang="it-IT" sz="2800" dirty="0" smtClean="0"/>
            </a:br>
            <a:r>
              <a:rPr lang="it-IT" sz="2800" b="1" dirty="0" smtClean="0">
                <a:solidFill>
                  <a:srgbClr val="0070C0"/>
                </a:solidFill>
              </a:rPr>
              <a:t>BULKING AGENTS OVER TIME </a:t>
            </a:r>
          </a:p>
        </p:txBody>
      </p:sp>
      <p:pic>
        <p:nvPicPr>
          <p:cNvPr id="32771" name="Picture 2"/>
          <p:cNvPicPr>
            <a:picLocks noGrp="1" noChangeAspect="1" noChangeArrowheads="1"/>
          </p:cNvPicPr>
          <p:nvPr>
            <p:ph sz="quarter" idx="4294967295"/>
          </p:nvPr>
        </p:nvPicPr>
        <p:blipFill>
          <a:blip r:embed="rId2" cstate="print"/>
          <a:srcRect/>
          <a:stretch>
            <a:fillRect/>
          </a:stretch>
        </p:blipFill>
        <p:spPr>
          <a:xfrm>
            <a:off x="0" y="785813"/>
            <a:ext cx="5122863" cy="5653087"/>
          </a:xfrm>
          <a:noFill/>
          <a:ln>
            <a:solidFill>
              <a:schemeClr val="accent1"/>
            </a:solidFill>
          </a:ln>
        </p:spPr>
      </p:pic>
      <p:sp>
        <p:nvSpPr>
          <p:cNvPr id="32772" name="Rectangle 3"/>
          <p:cNvSpPr>
            <a:spLocks noChangeArrowheads="1"/>
          </p:cNvSpPr>
          <p:nvPr/>
        </p:nvSpPr>
        <p:spPr bwMode="auto">
          <a:xfrm>
            <a:off x="5524500" y="1770063"/>
            <a:ext cx="3352800" cy="4668837"/>
          </a:xfrm>
          <a:prstGeom prst="rect">
            <a:avLst/>
          </a:prstGeom>
          <a:solidFill>
            <a:schemeClr val="bg1"/>
          </a:solidFill>
          <a:ln w="9525">
            <a:solidFill>
              <a:schemeClr val="accent1"/>
            </a:solidFill>
            <a:miter lim="800000"/>
            <a:headEnd/>
            <a:tailEnd/>
          </a:ln>
        </p:spPr>
        <p:txBody>
          <a:bodyPr/>
          <a:lstStyle/>
          <a:p>
            <a:pPr marL="273050" indent="-273050" defTabSz="914400">
              <a:lnSpc>
                <a:spcPct val="90000"/>
              </a:lnSpc>
              <a:spcBef>
                <a:spcPts val="600"/>
              </a:spcBef>
              <a:buClr>
                <a:schemeClr val="accent1"/>
              </a:buClr>
              <a:buSzPct val="70000"/>
              <a:buFont typeface="Wingdings" pitchFamily="2" charset="2"/>
              <a:buChar char=""/>
            </a:pPr>
            <a:r>
              <a:rPr lang="en-US" altLang="ja-JP" sz="2000">
                <a:latin typeface="Century Schoolbook" pitchFamily="18" charset="0"/>
                <a:ea typeface="ＭＳ Ｐゴシック" charset="-128"/>
              </a:rPr>
              <a:t>50% and 75% cure/improvement rate among all agents at 1 year follow-up, but as low as 19% in the long term</a:t>
            </a:r>
          </a:p>
          <a:p>
            <a:pPr marL="273050" indent="-273050" defTabSz="914400">
              <a:lnSpc>
                <a:spcPct val="90000"/>
              </a:lnSpc>
              <a:spcBef>
                <a:spcPts val="600"/>
              </a:spcBef>
              <a:buClr>
                <a:schemeClr val="accent1"/>
              </a:buClr>
              <a:buSzPct val="70000"/>
              <a:buFont typeface="Wingdings" pitchFamily="2" charset="2"/>
              <a:buChar char=""/>
            </a:pPr>
            <a:r>
              <a:rPr lang="en-US" altLang="ja-JP" sz="2000">
                <a:latin typeface="Century Schoolbook" pitchFamily="18" charset="0"/>
                <a:ea typeface="ＭＳ Ｐゴシック" charset="-128"/>
              </a:rPr>
              <a:t>Type of injectable and route of administration do not support preferences (currently insufficient data) </a:t>
            </a:r>
          </a:p>
          <a:p>
            <a:pPr marL="273050" indent="-273050" defTabSz="914400">
              <a:lnSpc>
                <a:spcPct val="90000"/>
              </a:lnSpc>
              <a:spcBef>
                <a:spcPts val="600"/>
              </a:spcBef>
              <a:buClr>
                <a:schemeClr val="accent1"/>
              </a:buClr>
              <a:buSzPct val="70000"/>
              <a:buFont typeface="Wingdings" pitchFamily="2" charset="2"/>
              <a:buChar char=""/>
            </a:pPr>
            <a:r>
              <a:rPr lang="en-US" altLang="ja-JP" sz="2000">
                <a:latin typeface="Century Schoolbook" pitchFamily="18" charset="0"/>
                <a:ea typeface="ＭＳ Ｐゴシック" charset="-128"/>
              </a:rPr>
              <a:t>Studies have shown that surgical management is better than urethral bulking</a:t>
            </a:r>
          </a:p>
          <a:p>
            <a:pPr marL="273050" indent="-273050" defTabSz="914400">
              <a:lnSpc>
                <a:spcPct val="90000"/>
              </a:lnSpc>
              <a:spcBef>
                <a:spcPts val="600"/>
              </a:spcBef>
              <a:buClr>
                <a:schemeClr val="accent1"/>
              </a:buClr>
              <a:buSzPct val="70000"/>
              <a:buFont typeface="Wingdings" pitchFamily="2" charset="2"/>
              <a:buChar char=""/>
            </a:pPr>
            <a:endParaRPr lang="en-US" altLang="ja-JP" sz="2000">
              <a:latin typeface="Century Schoolbook" pitchFamily="18" charset="0"/>
              <a:ea typeface="ＭＳ Ｐゴシック" charset="-128"/>
            </a:endParaRPr>
          </a:p>
        </p:txBody>
      </p:sp>
      <p:sp>
        <p:nvSpPr>
          <p:cNvPr id="2" name="Titolo 1"/>
          <p:cNvSpPr>
            <a:spLocks/>
          </p:cNvSpPr>
          <p:nvPr/>
        </p:nvSpPr>
        <p:spPr bwMode="auto">
          <a:xfrm>
            <a:off x="5524500" y="785813"/>
            <a:ext cx="3073400" cy="511175"/>
          </a:xfrm>
          <a:prstGeom prst="rect">
            <a:avLst/>
          </a:prstGeom>
          <a:noFill/>
          <a:ln w="9525">
            <a:noFill/>
            <a:miter lim="800000"/>
            <a:headEnd/>
            <a:tailEnd/>
          </a:ln>
        </p:spPr>
        <p:txBody>
          <a:bodyPr anchor="b"/>
          <a:lstStyle/>
          <a:p>
            <a:pPr algn="ctr" defTabSz="914400">
              <a:defRPr/>
            </a:pPr>
            <a:r>
              <a:rPr lang="it-IT" sz="2500" b="1" dirty="0">
                <a:solidFill>
                  <a:schemeClr val="accent1"/>
                </a:solidFill>
                <a:effectLst>
                  <a:outerShdw blurRad="38100" dist="38100" dir="2700000" algn="tl">
                    <a:srgbClr val="C0C0C0"/>
                  </a:outerShdw>
                </a:effectLst>
                <a:latin typeface="Century Schoolbook" pitchFamily="18" charset="0"/>
              </a:rPr>
              <a:t>CONCLUSIONS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28700" y="504825"/>
            <a:ext cx="6840538" cy="838200"/>
          </a:xfrm>
        </p:spPr>
        <p:txBody>
          <a:bodyPr lIns="91440" rIns="91440" bIns="45720">
            <a:normAutofit fontScale="90000"/>
          </a:bodyPr>
          <a:lstStyle/>
          <a:p>
            <a:pPr algn="ctr" fontAlgn="auto">
              <a:spcAft>
                <a:spcPts val="0"/>
              </a:spcAft>
              <a:defRPr/>
            </a:pPr>
            <a:r>
              <a:rPr lang="it-IT" smtClean="0"/>
              <a:t>TAKE HOME MESSAGE</a:t>
            </a:r>
          </a:p>
        </p:txBody>
      </p:sp>
      <p:sp>
        <p:nvSpPr>
          <p:cNvPr id="36867" name="Segnaposto contenuto 2"/>
          <p:cNvSpPr>
            <a:spLocks noGrp="1"/>
          </p:cNvSpPr>
          <p:nvPr>
            <p:ph idx="1"/>
          </p:nvPr>
        </p:nvSpPr>
        <p:spPr>
          <a:xfrm>
            <a:off x="574675" y="2133600"/>
            <a:ext cx="7994650" cy="4032250"/>
          </a:xfrm>
          <a:solidFill>
            <a:schemeClr val="bg1"/>
          </a:solidFill>
          <a:ln>
            <a:solidFill>
              <a:schemeClr val="tx1"/>
            </a:solidFill>
          </a:ln>
        </p:spPr>
        <p:txBody>
          <a:bodyPr/>
          <a:lstStyle/>
          <a:p>
            <a:pPr>
              <a:lnSpc>
                <a:spcPct val="150000"/>
              </a:lnSpc>
              <a:buFont typeface="Wingdings" pitchFamily="2" charset="2"/>
              <a:buNone/>
            </a:pPr>
            <a:r>
              <a:rPr lang="it-IT" sz="1800" smtClean="0"/>
              <a:t>Treatment of female SUI is a complex issue and requires:</a:t>
            </a:r>
          </a:p>
          <a:p>
            <a:pPr lvl="1">
              <a:lnSpc>
                <a:spcPct val="200000"/>
              </a:lnSpc>
            </a:pPr>
            <a:r>
              <a:rPr lang="it-IT" sz="1700" smtClean="0"/>
              <a:t>Good selection of patients</a:t>
            </a:r>
          </a:p>
          <a:p>
            <a:pPr lvl="1">
              <a:lnSpc>
                <a:spcPct val="200000"/>
              </a:lnSpc>
            </a:pPr>
            <a:r>
              <a:rPr lang="it-IT" sz="1700" smtClean="0"/>
              <a:t>Multi-strategy therapeutic approach</a:t>
            </a:r>
          </a:p>
          <a:p>
            <a:pPr lvl="1">
              <a:lnSpc>
                <a:spcPct val="200000"/>
              </a:lnSpc>
            </a:pPr>
            <a:r>
              <a:rPr lang="it-IT" sz="1700" smtClean="0"/>
              <a:t>Critical review of results</a:t>
            </a:r>
          </a:p>
          <a:p>
            <a:pPr lvl="1">
              <a:lnSpc>
                <a:spcPct val="200000"/>
              </a:lnSpc>
            </a:pPr>
            <a:r>
              <a:rPr lang="it-IT" sz="1700" smtClean="0"/>
              <a:t>Attention to patient’s concept of successful outcome</a:t>
            </a:r>
          </a:p>
          <a:p>
            <a:pPr lvl="1">
              <a:lnSpc>
                <a:spcPct val="200000"/>
              </a:lnSpc>
            </a:pPr>
            <a:r>
              <a:rPr lang="it-IT" sz="1700" smtClean="0"/>
              <a:t>More research</a:t>
            </a:r>
          </a:p>
          <a:p>
            <a:pPr lvl="1">
              <a:lnSpc>
                <a:spcPct val="200000"/>
              </a:lnSpc>
            </a:pPr>
            <a:r>
              <a:rPr lang="en-US" altLang="ja-JP" sz="1900" smtClean="0">
                <a:solidFill>
                  <a:srgbClr val="404040"/>
                </a:solidFill>
                <a:ea typeface="ＭＳ Ｐゴシック" charset="-128"/>
              </a:rPr>
              <a:t>Need for specialised center for training and complicated cases</a:t>
            </a:r>
            <a:endParaRPr lang="it-IT" sz="1900" smtClean="0">
              <a:solidFill>
                <a:srgbClr val="404040"/>
              </a:solidFill>
              <a:ea typeface="ＭＳ Ｐゴシック"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p:cNvSpPr>
          <p:nvPr>
            <p:ph idx="1"/>
          </p:nvPr>
        </p:nvSpPr>
        <p:spPr>
          <a:xfrm>
            <a:off x="52388" y="1484313"/>
            <a:ext cx="7632700" cy="1944687"/>
          </a:xfrm>
          <a:solidFill>
            <a:schemeClr val="bg1"/>
          </a:solidFill>
        </p:spPr>
        <p:txBody>
          <a:bodyPr>
            <a:normAutofit fontScale="92500"/>
          </a:bodyPr>
          <a:lstStyle/>
          <a:p>
            <a:pPr marL="0" indent="0" eaLnBrk="1" fontAlgn="auto" hangingPunct="1">
              <a:spcAft>
                <a:spcPts val="0"/>
              </a:spcAft>
              <a:buClr>
                <a:schemeClr val="accent3"/>
              </a:buClr>
              <a:buFont typeface="Wingdings" pitchFamily="2" charset="2"/>
              <a:buNone/>
              <a:defRPr/>
            </a:pPr>
            <a:r>
              <a:rPr lang="it-IT" sz="2800" b="1" dirty="0" err="1" smtClean="0">
                <a:solidFill>
                  <a:srgbClr val="000000"/>
                </a:solidFill>
              </a:rPr>
              <a:t>Despite</a:t>
            </a:r>
            <a:r>
              <a:rPr lang="it-IT" sz="2800" b="1" dirty="0" smtClean="0">
                <a:solidFill>
                  <a:srgbClr val="000000"/>
                </a:solidFill>
              </a:rPr>
              <a:t> the </a:t>
            </a:r>
            <a:r>
              <a:rPr lang="it-IT" sz="2800" b="1" dirty="0" err="1" smtClean="0">
                <a:solidFill>
                  <a:srgbClr val="000000"/>
                </a:solidFill>
              </a:rPr>
              <a:t>recent</a:t>
            </a:r>
            <a:r>
              <a:rPr lang="it-IT" sz="2800" b="1" dirty="0" smtClean="0">
                <a:solidFill>
                  <a:srgbClr val="000000"/>
                </a:solidFill>
              </a:rPr>
              <a:t> </a:t>
            </a:r>
            <a:r>
              <a:rPr lang="it-IT" sz="2800" b="1" dirty="0" err="1" smtClean="0">
                <a:solidFill>
                  <a:srgbClr val="000000"/>
                </a:solidFill>
              </a:rPr>
              <a:t>advent</a:t>
            </a:r>
            <a:r>
              <a:rPr lang="it-IT" sz="2800" b="1" dirty="0" smtClean="0">
                <a:solidFill>
                  <a:srgbClr val="000000"/>
                </a:solidFill>
              </a:rPr>
              <a:t> </a:t>
            </a:r>
            <a:r>
              <a:rPr lang="it-IT" sz="2800" b="1" dirty="0" err="1" smtClean="0">
                <a:solidFill>
                  <a:srgbClr val="000000"/>
                </a:solidFill>
              </a:rPr>
              <a:t>of</a:t>
            </a:r>
            <a:r>
              <a:rPr lang="it-IT" sz="2800" b="1" dirty="0" smtClean="0">
                <a:solidFill>
                  <a:srgbClr val="000000"/>
                </a:solidFill>
              </a:rPr>
              <a:t> male </a:t>
            </a:r>
            <a:r>
              <a:rPr lang="it-IT" sz="2800" b="1" dirty="0" err="1" smtClean="0">
                <a:solidFill>
                  <a:srgbClr val="000000"/>
                </a:solidFill>
              </a:rPr>
              <a:t>urethral</a:t>
            </a:r>
            <a:r>
              <a:rPr lang="it-IT" sz="2800" b="1" dirty="0" smtClean="0">
                <a:solidFill>
                  <a:srgbClr val="000000"/>
                </a:solidFill>
              </a:rPr>
              <a:t> </a:t>
            </a:r>
            <a:r>
              <a:rPr lang="it-IT" sz="2800" b="1" dirty="0" err="1" smtClean="0">
                <a:solidFill>
                  <a:srgbClr val="000000"/>
                </a:solidFill>
              </a:rPr>
              <a:t>slings</a:t>
            </a:r>
            <a:r>
              <a:rPr lang="it-IT" sz="2800" b="1" dirty="0" smtClean="0">
                <a:solidFill>
                  <a:srgbClr val="000000"/>
                </a:solidFill>
              </a:rPr>
              <a:t> AUS </a:t>
            </a:r>
            <a:r>
              <a:rPr lang="it-IT" sz="2800" b="1" dirty="0" err="1" smtClean="0">
                <a:solidFill>
                  <a:srgbClr val="000000"/>
                </a:solidFill>
              </a:rPr>
              <a:t>remains</a:t>
            </a:r>
            <a:r>
              <a:rPr lang="it-IT" sz="2800" b="1" dirty="0" smtClean="0">
                <a:solidFill>
                  <a:srgbClr val="000000"/>
                </a:solidFill>
              </a:rPr>
              <a:t> the </a:t>
            </a:r>
            <a:r>
              <a:rPr lang="it-IT" sz="2800" b="1" dirty="0" err="1" smtClean="0">
                <a:solidFill>
                  <a:srgbClr val="000000"/>
                </a:solidFill>
              </a:rPr>
              <a:t>gold</a:t>
            </a:r>
            <a:r>
              <a:rPr lang="it-IT" sz="2800" b="1" dirty="0" smtClean="0">
                <a:solidFill>
                  <a:srgbClr val="000000"/>
                </a:solidFill>
              </a:rPr>
              <a:t> standard </a:t>
            </a:r>
            <a:r>
              <a:rPr lang="it-IT" sz="2800" b="1" dirty="0" err="1" smtClean="0">
                <a:solidFill>
                  <a:srgbClr val="000000"/>
                </a:solidFill>
              </a:rPr>
              <a:t>for</a:t>
            </a:r>
            <a:r>
              <a:rPr lang="it-IT" sz="2800" b="1" dirty="0" smtClean="0">
                <a:solidFill>
                  <a:srgbClr val="000000"/>
                </a:solidFill>
              </a:rPr>
              <a:t> treatment </a:t>
            </a:r>
            <a:r>
              <a:rPr lang="it-IT" sz="2800" b="1" dirty="0" err="1" smtClean="0">
                <a:solidFill>
                  <a:srgbClr val="000000"/>
                </a:solidFill>
              </a:rPr>
              <a:t>of</a:t>
            </a:r>
            <a:r>
              <a:rPr lang="it-IT" sz="2800" b="1" dirty="0" smtClean="0">
                <a:solidFill>
                  <a:srgbClr val="000000"/>
                </a:solidFill>
              </a:rPr>
              <a:t> Male stress </a:t>
            </a:r>
            <a:r>
              <a:rPr lang="it-IT" sz="2800" b="1" dirty="0" err="1" smtClean="0">
                <a:solidFill>
                  <a:srgbClr val="000000"/>
                </a:solidFill>
              </a:rPr>
              <a:t>urinary</a:t>
            </a:r>
            <a:r>
              <a:rPr lang="it-IT" sz="2800" b="1" dirty="0" smtClean="0">
                <a:solidFill>
                  <a:srgbClr val="000000"/>
                </a:solidFill>
              </a:rPr>
              <a:t> </a:t>
            </a:r>
            <a:r>
              <a:rPr lang="it-IT" sz="2800" b="1" dirty="0" err="1" smtClean="0">
                <a:solidFill>
                  <a:srgbClr val="000000"/>
                </a:solidFill>
              </a:rPr>
              <a:t>incontinence</a:t>
            </a:r>
            <a:r>
              <a:rPr lang="it-IT" sz="2800" b="1" dirty="0" smtClean="0">
                <a:solidFill>
                  <a:srgbClr val="000000"/>
                </a:solidFill>
              </a:rPr>
              <a:t>, </a:t>
            </a:r>
            <a:r>
              <a:rPr lang="it-IT" sz="2800" b="1" dirty="0" err="1" smtClean="0">
                <a:solidFill>
                  <a:srgbClr val="000000"/>
                </a:solidFill>
              </a:rPr>
              <a:t>particularly</a:t>
            </a:r>
            <a:r>
              <a:rPr lang="it-IT" sz="2800" b="1" dirty="0" smtClean="0">
                <a:solidFill>
                  <a:srgbClr val="000000"/>
                </a:solidFill>
              </a:rPr>
              <a:t> </a:t>
            </a:r>
            <a:r>
              <a:rPr lang="it-IT" sz="2800" b="1" dirty="0" err="1" smtClean="0">
                <a:solidFill>
                  <a:srgbClr val="000000"/>
                </a:solidFill>
              </a:rPr>
              <a:t>for</a:t>
            </a:r>
            <a:r>
              <a:rPr lang="it-IT" sz="2800" b="1" dirty="0" smtClean="0">
                <a:solidFill>
                  <a:srgbClr val="000000"/>
                </a:solidFill>
              </a:rPr>
              <a:t> moderate/</a:t>
            </a:r>
            <a:r>
              <a:rPr lang="it-IT" sz="2800" b="1" dirty="0" err="1" smtClean="0">
                <a:solidFill>
                  <a:srgbClr val="000000"/>
                </a:solidFill>
              </a:rPr>
              <a:t>heavy</a:t>
            </a:r>
            <a:r>
              <a:rPr lang="it-IT" sz="2800" b="1" dirty="0" smtClean="0">
                <a:solidFill>
                  <a:srgbClr val="000000"/>
                </a:solidFill>
              </a:rPr>
              <a:t> </a:t>
            </a:r>
            <a:r>
              <a:rPr lang="it-IT" sz="2800" b="1" dirty="0" err="1" smtClean="0">
                <a:solidFill>
                  <a:srgbClr val="000000"/>
                </a:solidFill>
              </a:rPr>
              <a:t>severity</a:t>
            </a:r>
            <a:r>
              <a:rPr lang="it-IT" sz="2800" b="1" dirty="0" smtClean="0">
                <a:solidFill>
                  <a:srgbClr val="000000"/>
                </a:solidFill>
              </a:rPr>
              <a:t> UI</a:t>
            </a:r>
          </a:p>
        </p:txBody>
      </p:sp>
      <p:pic>
        <p:nvPicPr>
          <p:cNvPr id="9220" name="Picture 8" descr="InconMas05d"/>
          <p:cNvPicPr>
            <a:picLocks noChangeAspect="1" noChangeArrowheads="1"/>
          </p:cNvPicPr>
          <p:nvPr/>
        </p:nvPicPr>
        <p:blipFill>
          <a:blip r:embed="rId2" cstate="print"/>
          <a:srcRect/>
          <a:stretch>
            <a:fillRect/>
          </a:stretch>
        </p:blipFill>
        <p:spPr bwMode="auto">
          <a:xfrm>
            <a:off x="6954838" y="2708275"/>
            <a:ext cx="2189162" cy="2303463"/>
          </a:xfrm>
          <a:prstGeom prst="rect">
            <a:avLst/>
          </a:prstGeom>
          <a:noFill/>
          <a:ln w="9525">
            <a:noFill/>
            <a:miter lim="800000"/>
            <a:headEnd/>
            <a:tailEnd/>
          </a:ln>
        </p:spPr>
      </p:pic>
      <p:sp>
        <p:nvSpPr>
          <p:cNvPr id="9221" name="Titolo 1"/>
          <p:cNvSpPr>
            <a:spLocks/>
          </p:cNvSpPr>
          <p:nvPr/>
        </p:nvSpPr>
        <p:spPr bwMode="auto">
          <a:xfrm>
            <a:off x="612775" y="228600"/>
            <a:ext cx="8153400" cy="990600"/>
          </a:xfrm>
          <a:prstGeom prst="rect">
            <a:avLst/>
          </a:prstGeom>
          <a:noFill/>
          <a:ln w="9525">
            <a:noFill/>
            <a:miter lim="800000"/>
            <a:headEnd/>
            <a:tailEnd/>
          </a:ln>
        </p:spPr>
        <p:txBody>
          <a:bodyPr anchor="ctr"/>
          <a:lstStyle/>
          <a:p>
            <a:pPr algn="ctr"/>
            <a:r>
              <a:rPr lang="it-IT" sz="4400" b="1" dirty="0" err="1">
                <a:solidFill>
                  <a:srgbClr val="FF0000"/>
                </a:solidFill>
                <a:latin typeface="Tw Cen MT" pitchFamily="34" charset="0"/>
              </a:rPr>
              <a:t>Artificial</a:t>
            </a:r>
            <a:r>
              <a:rPr lang="it-IT" sz="4400" b="1" dirty="0">
                <a:solidFill>
                  <a:srgbClr val="FF0000"/>
                </a:solidFill>
                <a:latin typeface="Tw Cen MT" pitchFamily="34" charset="0"/>
              </a:rPr>
              <a:t> </a:t>
            </a:r>
            <a:r>
              <a:rPr lang="it-IT" sz="4400" b="1" dirty="0" err="1">
                <a:solidFill>
                  <a:srgbClr val="FF0000"/>
                </a:solidFill>
                <a:latin typeface="Tw Cen MT" pitchFamily="34" charset="0"/>
              </a:rPr>
              <a:t>Urinary</a:t>
            </a:r>
            <a:r>
              <a:rPr lang="it-IT" sz="4400" b="1" dirty="0">
                <a:solidFill>
                  <a:srgbClr val="FF0000"/>
                </a:solidFill>
                <a:latin typeface="Tw Cen MT" pitchFamily="34" charset="0"/>
              </a:rPr>
              <a:t> </a:t>
            </a:r>
            <a:r>
              <a:rPr lang="it-IT" sz="4400" b="1" dirty="0" err="1">
                <a:solidFill>
                  <a:srgbClr val="FF0000"/>
                </a:solidFill>
                <a:latin typeface="Tw Cen MT" pitchFamily="34" charset="0"/>
              </a:rPr>
              <a:t>Sphyncter</a:t>
            </a:r>
            <a:endParaRPr lang="it-IT" sz="4400" b="1" dirty="0">
              <a:solidFill>
                <a:srgbClr val="FF0000"/>
              </a:solidFill>
              <a:latin typeface="Tw Cen MT" pitchFamily="34" charset="0"/>
            </a:endParaRPr>
          </a:p>
        </p:txBody>
      </p:sp>
      <p:pic>
        <p:nvPicPr>
          <p:cNvPr id="7" name="Picture 2" descr="http://www.medicitalia.it/public/uploadedfiles/minforma/alchiede.simonato_sfintere-artificiale01.jpg"/>
          <p:cNvPicPr>
            <a:picLocks noChangeAspect="1" noChangeArrowheads="1"/>
          </p:cNvPicPr>
          <p:nvPr/>
        </p:nvPicPr>
        <p:blipFill>
          <a:blip r:embed="rId3" cstate="print"/>
          <a:srcRect/>
          <a:stretch>
            <a:fillRect/>
          </a:stretch>
        </p:blipFill>
        <p:spPr bwMode="auto">
          <a:xfrm>
            <a:off x="827584" y="3645024"/>
            <a:ext cx="4733925" cy="2609851"/>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4" y="3356992"/>
            <a:ext cx="8305800" cy="1143000"/>
          </a:xfrm>
        </p:spPr>
        <p:txBody>
          <a:bodyPr>
            <a:noAutofit/>
          </a:bodyPr>
          <a:lstStyle/>
          <a:p>
            <a:pPr algn="ctr"/>
            <a:r>
              <a:rPr lang="it-IT" sz="8800" b="1" dirty="0" smtClean="0">
                <a:solidFill>
                  <a:srgbClr val="FF0000"/>
                </a:solidFill>
              </a:rPr>
              <a:t>GRAZIE PER L’ATTENZIONE</a:t>
            </a:r>
            <a:endParaRPr lang="it-IT" sz="8800"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perineo-4.jpg"/>
          <p:cNvPicPr>
            <a:picLocks noChangeAspect="1"/>
          </p:cNvPicPr>
          <p:nvPr/>
        </p:nvPicPr>
        <p:blipFill>
          <a:blip r:embed="rId2" cstate="print"/>
          <a:stretch>
            <a:fillRect/>
          </a:stretch>
        </p:blipFill>
        <p:spPr>
          <a:xfrm>
            <a:off x="251520" y="260648"/>
            <a:ext cx="3528392" cy="4581062"/>
          </a:xfrm>
          <a:prstGeom prst="rect">
            <a:avLst/>
          </a:prstGeom>
        </p:spPr>
      </p:pic>
      <p:pic>
        <p:nvPicPr>
          <p:cNvPr id="6" name="Picture 2" descr="http://www.medicitalia.it/public/uploadedfiles/minforma/alchiede.simonato_sfintere-artificiale02.jpg"/>
          <p:cNvPicPr>
            <a:picLocks noChangeAspect="1" noChangeArrowheads="1"/>
          </p:cNvPicPr>
          <p:nvPr/>
        </p:nvPicPr>
        <p:blipFill>
          <a:blip r:embed="rId3" cstate="print"/>
          <a:srcRect/>
          <a:stretch>
            <a:fillRect/>
          </a:stretch>
        </p:blipFill>
        <p:spPr bwMode="auto">
          <a:xfrm>
            <a:off x="3059832" y="3501008"/>
            <a:ext cx="5857875" cy="30289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900113" y="188913"/>
            <a:ext cx="6840537" cy="990600"/>
          </a:xfrm>
        </p:spPr>
        <p:txBody>
          <a:bodyPr/>
          <a:lstStyle/>
          <a:p>
            <a:pPr eaLnBrk="1" hangingPunct="1"/>
            <a:r>
              <a:rPr lang="it-IT" smtClean="0"/>
              <a:t>AUS: results</a:t>
            </a:r>
          </a:p>
        </p:txBody>
      </p:sp>
      <p:sp>
        <p:nvSpPr>
          <p:cNvPr id="10243" name="Rectangle 3"/>
          <p:cNvSpPr>
            <a:spLocks noGrp="1"/>
          </p:cNvSpPr>
          <p:nvPr>
            <p:ph idx="1"/>
          </p:nvPr>
        </p:nvSpPr>
        <p:spPr>
          <a:xfrm>
            <a:off x="323850" y="2298700"/>
            <a:ext cx="7632700" cy="2260600"/>
          </a:xfrm>
          <a:ln>
            <a:solidFill>
              <a:schemeClr val="accent2"/>
            </a:solidFill>
          </a:ln>
        </p:spPr>
        <p:txBody>
          <a:bodyPr/>
          <a:lstStyle/>
          <a:p>
            <a:pPr eaLnBrk="1" hangingPunct="1">
              <a:lnSpc>
                <a:spcPct val="80000"/>
              </a:lnSpc>
              <a:buFont typeface="Wingdings" pitchFamily="2" charset="2"/>
              <a:buNone/>
            </a:pPr>
            <a:r>
              <a:rPr lang="it-IT" sz="3200" dirty="0" smtClean="0">
                <a:solidFill>
                  <a:schemeClr val="tx2"/>
                </a:solidFill>
              </a:rPr>
              <a:t>CONTINENCE RATES</a:t>
            </a:r>
            <a:r>
              <a:rPr lang="it-IT" sz="1900" b="1" dirty="0" smtClean="0">
                <a:solidFill>
                  <a:srgbClr val="000000"/>
                </a:solidFill>
              </a:rPr>
              <a:t>:</a:t>
            </a:r>
          </a:p>
          <a:p>
            <a:pPr eaLnBrk="1" hangingPunct="1">
              <a:lnSpc>
                <a:spcPct val="80000"/>
              </a:lnSpc>
              <a:buFont typeface="Wingdings" pitchFamily="2" charset="2"/>
              <a:buChar char="Ø"/>
            </a:pPr>
            <a:r>
              <a:rPr lang="it-IT" sz="1900" b="1" dirty="0" err="1" smtClean="0">
                <a:solidFill>
                  <a:srgbClr val="000000"/>
                </a:solidFill>
              </a:rPr>
              <a:t>Vary</a:t>
            </a:r>
            <a:r>
              <a:rPr lang="it-IT" sz="1900" b="1" dirty="0" smtClean="0">
                <a:solidFill>
                  <a:srgbClr val="000000"/>
                </a:solidFill>
              </a:rPr>
              <a:t> </a:t>
            </a:r>
            <a:r>
              <a:rPr lang="it-IT" sz="1900" b="1" dirty="0" err="1" smtClean="0">
                <a:solidFill>
                  <a:srgbClr val="000000"/>
                </a:solidFill>
              </a:rPr>
              <a:t>depending</a:t>
            </a:r>
            <a:r>
              <a:rPr lang="it-IT" sz="1900" b="1" dirty="0" smtClean="0">
                <a:solidFill>
                  <a:srgbClr val="000000"/>
                </a:solidFill>
              </a:rPr>
              <a:t> on the </a:t>
            </a:r>
            <a:r>
              <a:rPr lang="it-IT" sz="1900" b="1" dirty="0" err="1" smtClean="0">
                <a:solidFill>
                  <a:srgbClr val="000000"/>
                </a:solidFill>
              </a:rPr>
              <a:t>definition</a:t>
            </a:r>
            <a:r>
              <a:rPr lang="it-IT" sz="1900" b="1" dirty="0" smtClean="0">
                <a:solidFill>
                  <a:srgbClr val="000000"/>
                </a:solidFill>
              </a:rPr>
              <a:t> </a:t>
            </a:r>
            <a:r>
              <a:rPr lang="it-IT" sz="1900" b="1" dirty="0" err="1" smtClean="0">
                <a:solidFill>
                  <a:srgbClr val="000000"/>
                </a:solidFill>
              </a:rPr>
              <a:t>of</a:t>
            </a:r>
            <a:r>
              <a:rPr lang="it-IT" sz="1900" b="1" dirty="0" smtClean="0">
                <a:solidFill>
                  <a:srgbClr val="000000"/>
                </a:solidFill>
              </a:rPr>
              <a:t> </a:t>
            </a:r>
            <a:r>
              <a:rPr lang="it-IT" sz="1900" b="1" dirty="0" err="1" smtClean="0">
                <a:solidFill>
                  <a:srgbClr val="000000"/>
                </a:solidFill>
              </a:rPr>
              <a:t>continence</a:t>
            </a:r>
            <a:r>
              <a:rPr lang="it-IT" sz="1900" b="1" dirty="0" smtClean="0">
                <a:solidFill>
                  <a:srgbClr val="000000"/>
                </a:solidFill>
              </a:rPr>
              <a:t> and </a:t>
            </a:r>
            <a:r>
              <a:rPr lang="it-IT" sz="1900" b="1" dirty="0" err="1" smtClean="0">
                <a:solidFill>
                  <a:srgbClr val="000000"/>
                </a:solidFill>
              </a:rPr>
              <a:t>length</a:t>
            </a:r>
            <a:r>
              <a:rPr lang="it-IT" sz="1900" b="1" dirty="0" smtClean="0">
                <a:solidFill>
                  <a:srgbClr val="000000"/>
                </a:solidFill>
              </a:rPr>
              <a:t> </a:t>
            </a:r>
            <a:r>
              <a:rPr lang="it-IT" sz="1900" b="1" dirty="0" err="1" smtClean="0">
                <a:solidFill>
                  <a:srgbClr val="000000"/>
                </a:solidFill>
              </a:rPr>
              <a:t>of</a:t>
            </a:r>
            <a:r>
              <a:rPr lang="it-IT" sz="1900" b="1" dirty="0" smtClean="0">
                <a:solidFill>
                  <a:srgbClr val="000000"/>
                </a:solidFill>
              </a:rPr>
              <a:t> follow-up</a:t>
            </a:r>
          </a:p>
          <a:p>
            <a:pPr eaLnBrk="1" hangingPunct="1">
              <a:lnSpc>
                <a:spcPct val="80000"/>
              </a:lnSpc>
              <a:buFont typeface="Wingdings" pitchFamily="2" charset="2"/>
              <a:buChar char="Ø"/>
            </a:pPr>
            <a:r>
              <a:rPr lang="it-IT" sz="1900" b="1" dirty="0" err="1" smtClean="0">
                <a:solidFill>
                  <a:srgbClr val="000000"/>
                </a:solidFill>
              </a:rPr>
              <a:t>Approximately</a:t>
            </a:r>
            <a:r>
              <a:rPr lang="it-IT" sz="1900" b="1" dirty="0" smtClean="0">
                <a:solidFill>
                  <a:srgbClr val="000000"/>
                </a:solidFill>
              </a:rPr>
              <a:t> 70% or more can </a:t>
            </a:r>
            <a:r>
              <a:rPr lang="it-IT" sz="1900" b="1" dirty="0" err="1" smtClean="0">
                <a:solidFill>
                  <a:srgbClr val="000000"/>
                </a:solidFill>
              </a:rPr>
              <a:t>achieve</a:t>
            </a:r>
            <a:r>
              <a:rPr lang="it-IT" sz="1900" b="1" dirty="0" smtClean="0">
                <a:solidFill>
                  <a:srgbClr val="000000"/>
                </a:solidFill>
              </a:rPr>
              <a:t> social </a:t>
            </a:r>
            <a:r>
              <a:rPr lang="it-IT" sz="1900" b="1" dirty="0" err="1" smtClean="0">
                <a:solidFill>
                  <a:srgbClr val="000000"/>
                </a:solidFill>
              </a:rPr>
              <a:t>continence</a:t>
            </a:r>
            <a:r>
              <a:rPr lang="it-IT" sz="1900" b="1" dirty="0" smtClean="0">
                <a:solidFill>
                  <a:srgbClr val="000000"/>
                </a:solidFill>
              </a:rPr>
              <a:t> </a:t>
            </a:r>
            <a:r>
              <a:rPr lang="it-IT" sz="1900" b="1" dirty="0" err="1" smtClean="0">
                <a:solidFill>
                  <a:srgbClr val="000000"/>
                </a:solidFill>
              </a:rPr>
              <a:t>with</a:t>
            </a:r>
            <a:r>
              <a:rPr lang="it-IT" sz="1900" b="1" dirty="0" smtClean="0">
                <a:solidFill>
                  <a:srgbClr val="000000"/>
                </a:solidFill>
              </a:rPr>
              <a:t> 0-1 pad</a:t>
            </a:r>
          </a:p>
          <a:p>
            <a:pPr eaLnBrk="1" hangingPunct="1">
              <a:lnSpc>
                <a:spcPct val="80000"/>
              </a:lnSpc>
              <a:buFont typeface="Wingdings" pitchFamily="2" charset="2"/>
              <a:buChar char="Ø"/>
            </a:pPr>
            <a:r>
              <a:rPr lang="it-IT" sz="1900" b="1" dirty="0" smtClean="0">
                <a:solidFill>
                  <a:srgbClr val="000000"/>
                </a:solidFill>
              </a:rPr>
              <a:t>More </a:t>
            </a:r>
            <a:r>
              <a:rPr lang="it-IT" sz="1900" b="1" dirty="0" err="1" smtClean="0">
                <a:solidFill>
                  <a:srgbClr val="000000"/>
                </a:solidFill>
              </a:rPr>
              <a:t>than</a:t>
            </a:r>
            <a:r>
              <a:rPr lang="it-IT" sz="1900" b="1" dirty="0" smtClean="0">
                <a:solidFill>
                  <a:srgbClr val="000000"/>
                </a:solidFill>
              </a:rPr>
              <a:t> 90% </a:t>
            </a:r>
            <a:r>
              <a:rPr lang="it-IT" sz="1900" b="1" dirty="0" err="1" smtClean="0">
                <a:solidFill>
                  <a:srgbClr val="000000"/>
                </a:solidFill>
              </a:rPr>
              <a:t>of</a:t>
            </a:r>
            <a:r>
              <a:rPr lang="it-IT" sz="1900" b="1" dirty="0" smtClean="0">
                <a:solidFill>
                  <a:srgbClr val="000000"/>
                </a:solidFill>
              </a:rPr>
              <a:t> </a:t>
            </a:r>
            <a:r>
              <a:rPr lang="it-IT" sz="1900" b="1" dirty="0" err="1" smtClean="0">
                <a:solidFill>
                  <a:srgbClr val="000000"/>
                </a:solidFill>
              </a:rPr>
              <a:t>patients</a:t>
            </a:r>
            <a:r>
              <a:rPr lang="it-IT" sz="1900" b="1" dirty="0" smtClean="0">
                <a:solidFill>
                  <a:srgbClr val="000000"/>
                </a:solidFill>
              </a:rPr>
              <a:t> are </a:t>
            </a:r>
            <a:r>
              <a:rPr lang="it-IT" sz="1900" b="1" dirty="0" err="1" smtClean="0">
                <a:solidFill>
                  <a:srgbClr val="000000"/>
                </a:solidFill>
              </a:rPr>
              <a:t>satisfied</a:t>
            </a:r>
            <a:r>
              <a:rPr lang="it-IT" sz="1900" b="1" dirty="0" smtClean="0">
                <a:solidFill>
                  <a:srgbClr val="000000"/>
                </a:solidFill>
              </a:rPr>
              <a:t> and </a:t>
            </a:r>
            <a:r>
              <a:rPr lang="it-IT" sz="1900" b="1" dirty="0" err="1" smtClean="0">
                <a:solidFill>
                  <a:srgbClr val="000000"/>
                </a:solidFill>
              </a:rPr>
              <a:t>would</a:t>
            </a:r>
            <a:r>
              <a:rPr lang="it-IT" sz="1900" b="1" dirty="0" smtClean="0">
                <a:solidFill>
                  <a:srgbClr val="000000"/>
                </a:solidFill>
              </a:rPr>
              <a:t> </a:t>
            </a:r>
            <a:r>
              <a:rPr lang="it-IT" sz="1900" b="1" dirty="0" err="1" smtClean="0">
                <a:solidFill>
                  <a:srgbClr val="000000"/>
                </a:solidFill>
              </a:rPr>
              <a:t>have</a:t>
            </a:r>
            <a:r>
              <a:rPr lang="it-IT" sz="1900" b="1" dirty="0" smtClean="0">
                <a:solidFill>
                  <a:srgbClr val="000000"/>
                </a:solidFill>
              </a:rPr>
              <a:t> the </a:t>
            </a:r>
            <a:r>
              <a:rPr lang="it-IT" sz="1900" b="1" dirty="0" err="1" smtClean="0">
                <a:solidFill>
                  <a:srgbClr val="000000"/>
                </a:solidFill>
              </a:rPr>
              <a:t>device</a:t>
            </a:r>
            <a:r>
              <a:rPr lang="it-IT" sz="1900" b="1" dirty="0" smtClean="0">
                <a:solidFill>
                  <a:srgbClr val="000000"/>
                </a:solidFill>
              </a:rPr>
              <a:t> </a:t>
            </a:r>
            <a:r>
              <a:rPr lang="it-IT" sz="1900" b="1" dirty="0" err="1" smtClean="0">
                <a:solidFill>
                  <a:srgbClr val="000000"/>
                </a:solidFill>
              </a:rPr>
              <a:t>placed</a:t>
            </a:r>
            <a:r>
              <a:rPr lang="it-IT" sz="1900" b="1" dirty="0" smtClean="0">
                <a:solidFill>
                  <a:srgbClr val="000000"/>
                </a:solidFill>
              </a:rPr>
              <a:t> </a:t>
            </a:r>
            <a:r>
              <a:rPr lang="it-IT" sz="1900" b="1" dirty="0" err="1" smtClean="0">
                <a:solidFill>
                  <a:srgbClr val="000000"/>
                </a:solidFill>
              </a:rPr>
              <a:t>again</a:t>
            </a:r>
            <a:endParaRPr lang="it-IT" sz="1900" b="1" dirty="0" smtClean="0">
              <a:solidFill>
                <a:srgbClr val="000000"/>
              </a:solidFill>
            </a:endParaRPr>
          </a:p>
        </p:txBody>
      </p:sp>
      <p:sp>
        <p:nvSpPr>
          <p:cNvPr id="10244" name="Rectangle 4"/>
          <p:cNvSpPr>
            <a:spLocks/>
          </p:cNvSpPr>
          <p:nvPr/>
        </p:nvSpPr>
        <p:spPr bwMode="auto">
          <a:xfrm>
            <a:off x="3059113" y="4797425"/>
            <a:ext cx="5402262" cy="990600"/>
          </a:xfrm>
          <a:prstGeom prst="rect">
            <a:avLst/>
          </a:prstGeom>
          <a:noFill/>
          <a:ln w="9525">
            <a:solidFill>
              <a:schemeClr val="accent2"/>
            </a:solidFill>
            <a:miter lim="800000"/>
            <a:headEnd/>
            <a:tailEnd/>
          </a:ln>
        </p:spPr>
        <p:txBody>
          <a:bodyPr anchor="ctr"/>
          <a:lstStyle/>
          <a:p>
            <a:r>
              <a:rPr lang="it-IT" sz="3200">
                <a:solidFill>
                  <a:schemeClr val="tx2"/>
                </a:solidFill>
                <a:latin typeface="Tw Cen MT" pitchFamily="34" charset="0"/>
              </a:rPr>
              <a:t>But:</a:t>
            </a:r>
            <a:br>
              <a:rPr lang="it-IT" sz="3200">
                <a:solidFill>
                  <a:schemeClr val="tx2"/>
                </a:solidFill>
                <a:latin typeface="Tw Cen MT" pitchFamily="34" charset="0"/>
              </a:rPr>
            </a:br>
            <a:r>
              <a:rPr lang="it-IT" sz="2100" b="1">
                <a:solidFill>
                  <a:srgbClr val="000000"/>
                </a:solidFill>
                <a:latin typeface="Tw Cen MT" pitchFamily="34" charset="0"/>
              </a:rPr>
              <a:t>25% revision rate even in experienced hands</a:t>
            </a:r>
          </a:p>
        </p:txBody>
      </p:sp>
      <p:sp>
        <p:nvSpPr>
          <p:cNvPr id="10245" name="Text Box 5"/>
          <p:cNvSpPr txBox="1">
            <a:spLocks noChangeArrowheads="1"/>
          </p:cNvSpPr>
          <p:nvPr/>
        </p:nvSpPr>
        <p:spPr bwMode="auto">
          <a:xfrm>
            <a:off x="684213" y="6092825"/>
            <a:ext cx="8137525" cy="517525"/>
          </a:xfrm>
          <a:prstGeom prst="rect">
            <a:avLst/>
          </a:prstGeom>
          <a:noFill/>
          <a:ln w="9525">
            <a:noFill/>
            <a:miter lim="800000"/>
            <a:headEnd/>
            <a:tailEnd/>
          </a:ln>
        </p:spPr>
        <p:txBody>
          <a:bodyPr>
            <a:spAutoFit/>
          </a:bodyPr>
          <a:lstStyle/>
          <a:p>
            <a:pPr>
              <a:spcBef>
                <a:spcPct val="50000"/>
              </a:spcBef>
            </a:pPr>
            <a:r>
              <a:rPr lang="it-IT" sz="1400" i="1">
                <a:solidFill>
                  <a:schemeClr val="accent1"/>
                </a:solidFill>
              </a:rPr>
              <a:t>Litwiller, Kim, Fone et al: Post-prostatectomy incontinence and the artifical urinary sphincter: a long term study of patient satisfaction and criteria for success. J Urol 1996;156:1975-80</a:t>
            </a:r>
          </a:p>
        </p:txBody>
      </p:sp>
      <p:pic>
        <p:nvPicPr>
          <p:cNvPr id="10246" name="Picture 5"/>
          <p:cNvPicPr>
            <a:picLocks noChangeAspect="1" noChangeArrowheads="1"/>
          </p:cNvPicPr>
          <p:nvPr/>
        </p:nvPicPr>
        <p:blipFill>
          <a:blip r:embed="rId2" cstate="print"/>
          <a:srcRect t="5141"/>
          <a:stretch>
            <a:fillRect/>
          </a:stretch>
        </p:blipFill>
        <p:spPr bwMode="auto">
          <a:xfrm>
            <a:off x="5940425" y="260350"/>
            <a:ext cx="3024188" cy="2219325"/>
          </a:xfrm>
          <a:prstGeom prst="rect">
            <a:avLst/>
          </a:prstGeom>
          <a:noFill/>
          <a:ln w="9525">
            <a:noFill/>
            <a:miter lim="800000"/>
            <a:headEnd/>
            <a:tailEnd/>
          </a:ln>
        </p:spPr>
      </p:pic>
      <p:sp>
        <p:nvSpPr>
          <p:cNvPr id="7" name="Ovale 6"/>
          <p:cNvSpPr/>
          <p:nvPr/>
        </p:nvSpPr>
        <p:spPr>
          <a:xfrm>
            <a:off x="2267744" y="3140968"/>
            <a:ext cx="72008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1763688" y="3645024"/>
            <a:ext cx="72008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2987824" y="5229200"/>
            <a:ext cx="72008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70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ChangeAspect="1" noChangeArrowheads="1"/>
          </p:cNvPicPr>
          <p:nvPr/>
        </p:nvPicPr>
        <p:blipFill>
          <a:blip r:embed="rId2" cstate="print"/>
          <a:srcRect/>
          <a:stretch>
            <a:fillRect/>
          </a:stretch>
        </p:blipFill>
        <p:spPr bwMode="auto">
          <a:xfrm>
            <a:off x="8132763" y="0"/>
            <a:ext cx="1047750" cy="6858000"/>
          </a:xfrm>
          <a:prstGeom prst="rect">
            <a:avLst/>
          </a:prstGeom>
          <a:noFill/>
          <a:ln w="9525">
            <a:noFill/>
            <a:miter lim="800000"/>
            <a:headEnd/>
            <a:tailEnd/>
          </a:ln>
        </p:spPr>
      </p:pic>
      <p:sp>
        <p:nvSpPr>
          <p:cNvPr id="11267" name="Rectangle 2"/>
          <p:cNvSpPr>
            <a:spLocks noGrp="1"/>
          </p:cNvSpPr>
          <p:nvPr>
            <p:ph type="title"/>
          </p:nvPr>
        </p:nvSpPr>
        <p:spPr>
          <a:xfrm>
            <a:off x="900113" y="188913"/>
            <a:ext cx="6840537" cy="990600"/>
          </a:xfrm>
        </p:spPr>
        <p:txBody>
          <a:bodyPr/>
          <a:lstStyle/>
          <a:p>
            <a:pPr eaLnBrk="1" hangingPunct="1"/>
            <a:r>
              <a:rPr lang="it-IT" smtClean="0"/>
              <a:t>AUS: complications</a:t>
            </a:r>
          </a:p>
        </p:txBody>
      </p:sp>
      <p:sp>
        <p:nvSpPr>
          <p:cNvPr id="11268" name="Rectangle 3"/>
          <p:cNvSpPr>
            <a:spLocks noGrp="1"/>
          </p:cNvSpPr>
          <p:nvPr>
            <p:ph idx="1"/>
          </p:nvPr>
        </p:nvSpPr>
        <p:spPr>
          <a:xfrm>
            <a:off x="323528" y="1772816"/>
            <a:ext cx="7345362" cy="4321175"/>
          </a:xfrm>
          <a:ln>
            <a:solidFill>
              <a:schemeClr val="accent2"/>
            </a:solidFill>
          </a:ln>
        </p:spPr>
        <p:txBody>
          <a:bodyPr/>
          <a:lstStyle/>
          <a:p>
            <a:pPr eaLnBrk="1" hangingPunct="1">
              <a:lnSpc>
                <a:spcPct val="80000"/>
              </a:lnSpc>
              <a:buFont typeface="Wingdings" pitchFamily="2" charset="2"/>
              <a:buChar char="Ø"/>
            </a:pPr>
            <a:r>
              <a:rPr lang="it-IT" sz="2500" b="1" smtClean="0">
                <a:solidFill>
                  <a:srgbClr val="000000"/>
                </a:solidFill>
              </a:rPr>
              <a:t>Infection</a:t>
            </a:r>
          </a:p>
          <a:p>
            <a:pPr eaLnBrk="1" hangingPunct="1">
              <a:lnSpc>
                <a:spcPct val="80000"/>
              </a:lnSpc>
              <a:buFont typeface="Wingdings" pitchFamily="2" charset="2"/>
              <a:buChar char="Ø"/>
            </a:pPr>
            <a:r>
              <a:rPr lang="it-IT" sz="2500" b="1" smtClean="0">
                <a:solidFill>
                  <a:srgbClr val="000000"/>
                </a:solidFill>
              </a:rPr>
              <a:t>Erosion</a:t>
            </a:r>
          </a:p>
          <a:p>
            <a:pPr eaLnBrk="1" hangingPunct="1">
              <a:lnSpc>
                <a:spcPct val="80000"/>
              </a:lnSpc>
              <a:buFont typeface="Wingdings" pitchFamily="2" charset="2"/>
              <a:buChar char="Ø"/>
            </a:pPr>
            <a:r>
              <a:rPr lang="it-IT" sz="2500" b="1" smtClean="0">
                <a:solidFill>
                  <a:srgbClr val="000000"/>
                </a:solidFill>
              </a:rPr>
              <a:t>Recurrent incontinence (different etiology – urethral atrophy)</a:t>
            </a:r>
          </a:p>
          <a:p>
            <a:pPr eaLnBrk="1" hangingPunct="1">
              <a:lnSpc>
                <a:spcPct val="80000"/>
              </a:lnSpc>
              <a:buFont typeface="Wingdings" pitchFamily="2" charset="2"/>
              <a:buChar char="Ø"/>
            </a:pPr>
            <a:r>
              <a:rPr lang="it-IT" sz="2500" b="1" smtClean="0">
                <a:solidFill>
                  <a:srgbClr val="000000"/>
                </a:solidFill>
              </a:rPr>
              <a:t>Mechanical malfunction</a:t>
            </a:r>
          </a:p>
          <a:p>
            <a:pPr lvl="1" eaLnBrk="1" hangingPunct="1">
              <a:lnSpc>
                <a:spcPct val="80000"/>
              </a:lnSpc>
              <a:buFont typeface="Wingdings" pitchFamily="2" charset="2"/>
              <a:buChar char="Ø"/>
            </a:pPr>
            <a:r>
              <a:rPr lang="it-IT" sz="2100" b="1" smtClean="0">
                <a:solidFill>
                  <a:srgbClr val="000000"/>
                </a:solidFill>
              </a:rPr>
              <a:t>Leaks</a:t>
            </a:r>
          </a:p>
          <a:p>
            <a:pPr lvl="1" eaLnBrk="1" hangingPunct="1">
              <a:lnSpc>
                <a:spcPct val="80000"/>
              </a:lnSpc>
              <a:buFont typeface="Wingdings" pitchFamily="2" charset="2"/>
              <a:buChar char="Ø"/>
            </a:pPr>
            <a:r>
              <a:rPr lang="it-IT" sz="2100" b="1" smtClean="0">
                <a:solidFill>
                  <a:srgbClr val="000000"/>
                </a:solidFill>
              </a:rPr>
              <a:t>Kinks</a:t>
            </a:r>
          </a:p>
          <a:p>
            <a:pPr lvl="1" eaLnBrk="1" hangingPunct="1">
              <a:lnSpc>
                <a:spcPct val="80000"/>
              </a:lnSpc>
              <a:buFont typeface="Wingdings" pitchFamily="2" charset="2"/>
              <a:buChar char="Ø"/>
            </a:pPr>
            <a:r>
              <a:rPr lang="it-IT" sz="2100" b="1" smtClean="0">
                <a:solidFill>
                  <a:srgbClr val="000000"/>
                </a:solidFill>
              </a:rPr>
              <a:t>Obstruction in the tubing</a:t>
            </a:r>
          </a:p>
          <a:p>
            <a:pPr lvl="1" eaLnBrk="1" hangingPunct="1">
              <a:lnSpc>
                <a:spcPct val="80000"/>
              </a:lnSpc>
              <a:buFont typeface="Wingdings" pitchFamily="2" charset="2"/>
              <a:buChar char="Ø"/>
            </a:pPr>
            <a:r>
              <a:rPr lang="it-IT" sz="2100" b="1" smtClean="0">
                <a:solidFill>
                  <a:srgbClr val="000000"/>
                </a:solidFill>
              </a:rPr>
              <a:t>Inability to cycle the device</a:t>
            </a:r>
          </a:p>
          <a:p>
            <a:pPr eaLnBrk="1" hangingPunct="1">
              <a:lnSpc>
                <a:spcPct val="80000"/>
              </a:lnSpc>
              <a:buFont typeface="Wingdings" pitchFamily="2" charset="2"/>
              <a:buChar char="Ø"/>
            </a:pPr>
            <a:r>
              <a:rPr lang="it-IT" sz="2500" b="1" smtClean="0">
                <a:solidFill>
                  <a:srgbClr val="000000"/>
                </a:solidFill>
              </a:rPr>
              <a:t>Patient factors</a:t>
            </a:r>
          </a:p>
          <a:p>
            <a:pPr lvl="1" eaLnBrk="1" hangingPunct="1">
              <a:lnSpc>
                <a:spcPct val="80000"/>
              </a:lnSpc>
              <a:buFont typeface="Wingdings" pitchFamily="2" charset="2"/>
              <a:buChar char="Ø"/>
            </a:pPr>
            <a:r>
              <a:rPr lang="it-IT" sz="2100" b="1" smtClean="0">
                <a:solidFill>
                  <a:srgbClr val="000000"/>
                </a:solidFill>
              </a:rPr>
              <a:t>Inability to use it</a:t>
            </a:r>
          </a:p>
          <a:p>
            <a:pPr lvl="1" eaLnBrk="1" hangingPunct="1">
              <a:lnSpc>
                <a:spcPct val="80000"/>
              </a:lnSpc>
              <a:buFont typeface="Wingdings" pitchFamily="2" charset="2"/>
              <a:buChar char="Ø"/>
            </a:pPr>
            <a:r>
              <a:rPr lang="it-IT" sz="2100" b="1" smtClean="0">
                <a:solidFill>
                  <a:srgbClr val="000000"/>
                </a:solidFill>
              </a:rPr>
              <a:t>pain</a:t>
            </a:r>
          </a:p>
          <a:p>
            <a:pPr eaLnBrk="1" hangingPunct="1">
              <a:lnSpc>
                <a:spcPct val="80000"/>
              </a:lnSpc>
              <a:buFont typeface="Wingdings" pitchFamily="2" charset="2"/>
              <a:buChar char="Ø"/>
            </a:pPr>
            <a:endParaRPr lang="it-IT" sz="2500" b="1" smtClean="0">
              <a:solidFill>
                <a:srgbClr val="000000"/>
              </a:solidFill>
            </a:endParaRPr>
          </a:p>
        </p:txBody>
      </p:sp>
      <p:pic>
        <p:nvPicPr>
          <p:cNvPr id="5" name="Picture 4" descr="aus_800_lg"/>
          <p:cNvPicPr>
            <a:picLocks noChangeAspect="1" noChangeArrowheads="1"/>
          </p:cNvPicPr>
          <p:nvPr/>
        </p:nvPicPr>
        <p:blipFill>
          <a:blip r:embed="rId3" cstate="print"/>
          <a:srcRect/>
          <a:stretch>
            <a:fillRect/>
          </a:stretch>
        </p:blipFill>
        <p:spPr bwMode="auto">
          <a:xfrm>
            <a:off x="6532563" y="0"/>
            <a:ext cx="2611437" cy="2474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ph type="body" idx="1"/>
          </p:nvPr>
        </p:nvSpPr>
        <p:spPr>
          <a:xfrm>
            <a:off x="395288" y="1412875"/>
            <a:ext cx="7777162" cy="4465638"/>
          </a:xfrm>
          <a:ln>
            <a:solidFill>
              <a:schemeClr val="accent2"/>
            </a:solidFill>
          </a:ln>
        </p:spPr>
        <p:txBody>
          <a:bodyPr/>
          <a:lstStyle/>
          <a:p>
            <a:pPr eaLnBrk="1" hangingPunct="1">
              <a:lnSpc>
                <a:spcPct val="110000"/>
              </a:lnSpc>
              <a:buFont typeface="Wingdings" pitchFamily="2" charset="2"/>
              <a:buChar char="Ø"/>
            </a:pPr>
            <a:r>
              <a:rPr lang="it-IT" sz="2000" smtClean="0"/>
              <a:t>PATIENTS WITH PREVIOUS RADIATION</a:t>
            </a:r>
          </a:p>
          <a:p>
            <a:pPr lvl="1" eaLnBrk="1" hangingPunct="1">
              <a:lnSpc>
                <a:spcPct val="110000"/>
              </a:lnSpc>
              <a:buFont typeface="Wingdings" pitchFamily="2" charset="2"/>
              <a:buChar char="Ø"/>
            </a:pPr>
            <a:r>
              <a:rPr lang="it-IT" smtClean="0">
                <a:solidFill>
                  <a:srgbClr val="000000"/>
                </a:solidFill>
              </a:rPr>
              <a:t>MORE RISK FOR INFECTION AND EROSION </a:t>
            </a:r>
          </a:p>
          <a:p>
            <a:pPr lvl="1" eaLnBrk="1" hangingPunct="1">
              <a:lnSpc>
                <a:spcPct val="110000"/>
              </a:lnSpc>
              <a:buFont typeface="Wingdings" pitchFamily="2" charset="2"/>
              <a:buNone/>
            </a:pPr>
            <a:r>
              <a:rPr lang="it-IT" smtClean="0">
                <a:solidFill>
                  <a:srgbClr val="000000"/>
                </a:solidFill>
              </a:rPr>
              <a:t>	(mixed results on this topic – controversial recommendation on nocturnal deactivation to prevent subcuff atrophy)</a:t>
            </a:r>
          </a:p>
          <a:p>
            <a:pPr eaLnBrk="1" hangingPunct="1">
              <a:lnSpc>
                <a:spcPct val="110000"/>
              </a:lnSpc>
              <a:buFont typeface="Wingdings" pitchFamily="2" charset="2"/>
              <a:buChar char="Ø"/>
            </a:pPr>
            <a:r>
              <a:rPr lang="it-IT" sz="2000" smtClean="0"/>
              <a:t>PREVIOUS MYOCARDIAL INFARCTION</a:t>
            </a:r>
          </a:p>
          <a:p>
            <a:pPr lvl="1" eaLnBrk="1" hangingPunct="1">
              <a:lnSpc>
                <a:spcPct val="110000"/>
              </a:lnSpc>
              <a:buFont typeface="Wingdings" pitchFamily="2" charset="2"/>
              <a:buChar char="Ø"/>
            </a:pPr>
            <a:r>
              <a:rPr lang="it-IT" smtClean="0">
                <a:solidFill>
                  <a:srgbClr val="000000"/>
                </a:solidFill>
              </a:rPr>
              <a:t>MORE RISK FOR EROSION</a:t>
            </a:r>
          </a:p>
          <a:p>
            <a:pPr eaLnBrk="1" hangingPunct="1">
              <a:lnSpc>
                <a:spcPct val="110000"/>
              </a:lnSpc>
              <a:buFont typeface="Wingdings" pitchFamily="2" charset="2"/>
              <a:buChar char="Ø"/>
            </a:pPr>
            <a:r>
              <a:rPr lang="it-IT" sz="2000" smtClean="0"/>
              <a:t>OBESE PATIENTS</a:t>
            </a:r>
          </a:p>
          <a:p>
            <a:pPr lvl="1" eaLnBrk="1" hangingPunct="1">
              <a:lnSpc>
                <a:spcPct val="110000"/>
              </a:lnSpc>
              <a:buFont typeface="Wingdings" pitchFamily="2" charset="2"/>
              <a:buChar char="Ø"/>
            </a:pPr>
            <a:r>
              <a:rPr lang="it-IT" smtClean="0">
                <a:solidFill>
                  <a:srgbClr val="000000"/>
                </a:solidFill>
              </a:rPr>
              <a:t>MORE RISK FOR MECHANICAL MALFUNCTION</a:t>
            </a:r>
          </a:p>
        </p:txBody>
      </p:sp>
      <p:pic>
        <p:nvPicPr>
          <p:cNvPr id="18435" name="Picture 5"/>
          <p:cNvPicPr>
            <a:picLocks noChangeAspect="1" noChangeArrowheads="1"/>
          </p:cNvPicPr>
          <p:nvPr/>
        </p:nvPicPr>
        <p:blipFill>
          <a:blip r:embed="rId2" cstate="print"/>
          <a:srcRect/>
          <a:stretch>
            <a:fillRect/>
          </a:stretch>
        </p:blipFill>
        <p:spPr bwMode="auto">
          <a:xfrm>
            <a:off x="8132763" y="0"/>
            <a:ext cx="1047750" cy="6858000"/>
          </a:xfrm>
          <a:prstGeom prst="rect">
            <a:avLst/>
          </a:prstGeom>
          <a:noFill/>
          <a:ln w="9525">
            <a:noFill/>
            <a:miter lim="800000"/>
            <a:headEnd/>
            <a:tailEnd/>
          </a:ln>
        </p:spPr>
      </p:pic>
      <p:sp>
        <p:nvSpPr>
          <p:cNvPr id="5" name="Rectangle 2"/>
          <p:cNvSpPr txBox="1">
            <a:spLocks/>
          </p:cNvSpPr>
          <p:nvPr/>
        </p:nvSpPr>
        <p:spPr>
          <a:xfrm>
            <a:off x="0" y="0"/>
            <a:ext cx="9144000" cy="981075"/>
          </a:xfrm>
          <a:prstGeom prst="rect">
            <a:avLst/>
          </a:prstGeom>
        </p:spPr>
        <p:txBody>
          <a:bodyPr lIns="0" rIns="0" bIns="0" anchor="b">
            <a:normAutofit/>
          </a:bodyPr>
          <a:lstStyle/>
          <a:p>
            <a:pPr fontAlgn="auto">
              <a:spcAft>
                <a:spcPts val="0"/>
              </a:spcAft>
              <a:defRPr/>
            </a:pPr>
            <a:r>
              <a:rPr lang="it-IT" sz="5000" dirty="0">
                <a:solidFill>
                  <a:schemeClr val="tx2"/>
                </a:solidFill>
                <a:latin typeface="+mj-lt"/>
                <a:ea typeface="+mj-ea"/>
                <a:cs typeface="+mj-cs"/>
              </a:rPr>
              <a:t>AUS: </a:t>
            </a:r>
            <a:r>
              <a:rPr lang="it-IT" sz="5000" dirty="0" err="1">
                <a:solidFill>
                  <a:schemeClr val="tx2"/>
                </a:solidFill>
                <a:latin typeface="+mj-lt"/>
                <a:ea typeface="+mj-ea"/>
                <a:cs typeface="+mj-cs"/>
              </a:rPr>
              <a:t>risk</a:t>
            </a:r>
            <a:r>
              <a:rPr lang="it-IT" sz="5000" dirty="0">
                <a:solidFill>
                  <a:schemeClr val="tx2"/>
                </a:solidFill>
                <a:latin typeface="+mj-lt"/>
                <a:ea typeface="+mj-ea"/>
                <a:cs typeface="+mj-cs"/>
              </a:rPr>
              <a:t> </a:t>
            </a:r>
            <a:r>
              <a:rPr lang="it-IT" sz="5000" dirty="0" err="1">
                <a:solidFill>
                  <a:schemeClr val="tx2"/>
                </a:solidFill>
                <a:latin typeface="+mj-lt"/>
                <a:ea typeface="+mj-ea"/>
                <a:cs typeface="+mj-cs"/>
              </a:rPr>
              <a:t>factor</a:t>
            </a:r>
            <a:r>
              <a:rPr lang="it-IT" sz="5000" dirty="0">
                <a:solidFill>
                  <a:schemeClr val="tx2"/>
                </a:solidFill>
                <a:latin typeface="+mj-lt"/>
                <a:ea typeface="+mj-ea"/>
                <a:cs typeface="+mj-cs"/>
              </a:rPr>
              <a:t>s </a:t>
            </a:r>
            <a:r>
              <a:rPr lang="it-IT" sz="5000" dirty="0" err="1">
                <a:solidFill>
                  <a:schemeClr val="tx2"/>
                </a:solidFill>
                <a:latin typeface="+mj-lt"/>
                <a:ea typeface="+mj-ea"/>
                <a:cs typeface="+mj-cs"/>
              </a:rPr>
              <a:t>for</a:t>
            </a:r>
            <a:r>
              <a:rPr lang="it-IT" sz="5000" dirty="0">
                <a:solidFill>
                  <a:schemeClr val="tx2"/>
                </a:solidFill>
                <a:latin typeface="+mj-lt"/>
                <a:ea typeface="+mj-ea"/>
                <a:cs typeface="+mj-cs"/>
              </a:rPr>
              <a:t> </a:t>
            </a:r>
            <a:r>
              <a:rPr lang="it-IT" sz="5000" dirty="0" err="1">
                <a:solidFill>
                  <a:schemeClr val="tx2"/>
                </a:solidFill>
                <a:latin typeface="+mj-lt"/>
                <a:ea typeface="+mj-ea"/>
                <a:cs typeface="+mj-cs"/>
              </a:rPr>
              <a:t>complications</a:t>
            </a:r>
            <a:r>
              <a:rPr lang="it-IT" sz="5000" dirty="0">
                <a:solidFill>
                  <a:schemeClr val="tx2"/>
                </a:solidFill>
                <a:latin typeface="+mj-lt"/>
                <a:ea typeface="+mj-ea"/>
                <a:cs typeface="+mj-cs"/>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a:xfrm>
            <a:off x="900113" y="188913"/>
            <a:ext cx="6840537" cy="990600"/>
          </a:xfrm>
        </p:spPr>
        <p:txBody>
          <a:bodyPr/>
          <a:lstStyle/>
          <a:p>
            <a:pPr eaLnBrk="1" hangingPunct="1"/>
            <a:r>
              <a:rPr lang="it-IT" smtClean="0"/>
              <a:t>AUS: complications</a:t>
            </a:r>
          </a:p>
        </p:txBody>
      </p:sp>
      <p:sp>
        <p:nvSpPr>
          <p:cNvPr id="12291" name="Rectangle 3"/>
          <p:cNvSpPr>
            <a:spLocks noGrp="1"/>
          </p:cNvSpPr>
          <p:nvPr>
            <p:ph idx="1"/>
          </p:nvPr>
        </p:nvSpPr>
        <p:spPr>
          <a:xfrm>
            <a:off x="683568" y="1268760"/>
            <a:ext cx="7848600" cy="3600450"/>
          </a:xfrm>
          <a:ln>
            <a:solidFill>
              <a:schemeClr val="accent2"/>
            </a:solidFill>
          </a:ln>
        </p:spPr>
        <p:txBody>
          <a:bodyPr/>
          <a:lstStyle/>
          <a:p>
            <a:pPr eaLnBrk="1" hangingPunct="1">
              <a:buFont typeface="Wingdings" pitchFamily="2" charset="2"/>
              <a:buNone/>
            </a:pPr>
            <a:r>
              <a:rPr lang="it-IT" sz="2500" b="1" dirty="0" smtClean="0">
                <a:solidFill>
                  <a:srgbClr val="000000"/>
                </a:solidFill>
              </a:rPr>
              <a:t>149 </a:t>
            </a:r>
            <a:r>
              <a:rPr lang="it-IT" sz="2500" b="1" dirty="0" err="1" smtClean="0">
                <a:solidFill>
                  <a:srgbClr val="000000"/>
                </a:solidFill>
              </a:rPr>
              <a:t>patients</a:t>
            </a:r>
            <a:r>
              <a:rPr lang="it-IT" sz="2500" b="1" dirty="0" smtClean="0">
                <a:solidFill>
                  <a:srgbClr val="000000"/>
                </a:solidFill>
              </a:rPr>
              <a:t>, </a:t>
            </a:r>
            <a:r>
              <a:rPr lang="it-IT" sz="2500" b="1" dirty="0" err="1" smtClean="0">
                <a:solidFill>
                  <a:srgbClr val="000000"/>
                </a:solidFill>
              </a:rPr>
              <a:t>median</a:t>
            </a:r>
            <a:r>
              <a:rPr lang="it-IT" sz="2500" b="1" dirty="0" smtClean="0">
                <a:solidFill>
                  <a:srgbClr val="000000"/>
                </a:solidFill>
              </a:rPr>
              <a:t> f-up 52 </a:t>
            </a:r>
            <a:r>
              <a:rPr lang="it-IT" sz="2500" b="1" dirty="0" err="1" smtClean="0">
                <a:solidFill>
                  <a:srgbClr val="000000"/>
                </a:solidFill>
              </a:rPr>
              <a:t>months</a:t>
            </a:r>
            <a:r>
              <a:rPr lang="it-IT" sz="2500" b="1" dirty="0" smtClean="0">
                <a:solidFill>
                  <a:srgbClr val="000000"/>
                </a:solidFill>
              </a:rPr>
              <a:t>: </a:t>
            </a:r>
          </a:p>
          <a:p>
            <a:pPr eaLnBrk="1" hangingPunct="1">
              <a:buFont typeface="Wingdings" pitchFamily="2" charset="2"/>
              <a:buChar char="Ø"/>
            </a:pPr>
            <a:r>
              <a:rPr lang="it-IT" sz="2500" b="1" dirty="0" smtClean="0">
                <a:solidFill>
                  <a:srgbClr val="000000"/>
                </a:solidFill>
              </a:rPr>
              <a:t>47%  </a:t>
            </a:r>
            <a:r>
              <a:rPr lang="it-IT" sz="2500" b="1" dirty="0" err="1" smtClean="0">
                <a:solidFill>
                  <a:srgbClr val="000000"/>
                </a:solidFill>
              </a:rPr>
              <a:t>primary</a:t>
            </a:r>
            <a:r>
              <a:rPr lang="it-IT" sz="2500" b="1" dirty="0" smtClean="0">
                <a:solidFill>
                  <a:srgbClr val="000000"/>
                </a:solidFill>
              </a:rPr>
              <a:t> </a:t>
            </a:r>
            <a:r>
              <a:rPr lang="it-IT" sz="2500" b="1" dirty="0" err="1" smtClean="0">
                <a:solidFill>
                  <a:srgbClr val="000000"/>
                </a:solidFill>
              </a:rPr>
              <a:t>implantation</a:t>
            </a:r>
            <a:r>
              <a:rPr lang="it-IT" sz="2500" b="1" dirty="0" smtClean="0">
                <a:solidFill>
                  <a:srgbClr val="000000"/>
                </a:solidFill>
              </a:rPr>
              <a:t> </a:t>
            </a:r>
            <a:r>
              <a:rPr lang="it-IT" sz="2500" b="1" dirty="0" err="1" smtClean="0">
                <a:solidFill>
                  <a:srgbClr val="000000"/>
                </a:solidFill>
              </a:rPr>
              <a:t>only</a:t>
            </a:r>
            <a:r>
              <a:rPr lang="it-IT" sz="2500" b="1" dirty="0" smtClean="0">
                <a:solidFill>
                  <a:srgbClr val="000000"/>
                </a:solidFill>
              </a:rPr>
              <a:t> – no subsequent procedure</a:t>
            </a:r>
          </a:p>
          <a:p>
            <a:pPr eaLnBrk="1" hangingPunct="1">
              <a:buFont typeface="Wingdings" pitchFamily="2" charset="2"/>
              <a:buChar char="Ø"/>
            </a:pPr>
            <a:r>
              <a:rPr lang="it-IT" sz="2500" b="1" dirty="0" smtClean="0">
                <a:solidFill>
                  <a:srgbClr val="000000"/>
                </a:solidFill>
              </a:rPr>
              <a:t>20.8% </a:t>
            </a:r>
            <a:r>
              <a:rPr lang="it-IT" sz="2500" b="1" dirty="0" err="1" smtClean="0">
                <a:solidFill>
                  <a:srgbClr val="000000"/>
                </a:solidFill>
              </a:rPr>
              <a:t>had</a:t>
            </a:r>
            <a:r>
              <a:rPr lang="it-IT" sz="2500" b="1" dirty="0" smtClean="0">
                <a:solidFill>
                  <a:srgbClr val="000000"/>
                </a:solidFill>
              </a:rPr>
              <a:t> 2 </a:t>
            </a:r>
            <a:r>
              <a:rPr lang="it-IT" sz="2500" b="1" dirty="0" err="1" smtClean="0">
                <a:solidFill>
                  <a:srgbClr val="000000"/>
                </a:solidFill>
              </a:rPr>
              <a:t>procedures</a:t>
            </a:r>
            <a:endParaRPr lang="it-IT" sz="2500" b="1" dirty="0" smtClean="0">
              <a:solidFill>
                <a:srgbClr val="000000"/>
              </a:solidFill>
            </a:endParaRPr>
          </a:p>
          <a:p>
            <a:pPr eaLnBrk="1" hangingPunct="1">
              <a:buFont typeface="Wingdings" pitchFamily="2" charset="2"/>
              <a:buChar char="Ø"/>
            </a:pPr>
            <a:r>
              <a:rPr lang="it-IT" sz="2500" b="1" dirty="0" smtClean="0">
                <a:solidFill>
                  <a:srgbClr val="000000"/>
                </a:solidFill>
              </a:rPr>
              <a:t>17.4% </a:t>
            </a:r>
            <a:r>
              <a:rPr lang="it-IT" sz="2500" b="1" dirty="0" err="1" smtClean="0">
                <a:solidFill>
                  <a:srgbClr val="000000"/>
                </a:solidFill>
              </a:rPr>
              <a:t>had</a:t>
            </a:r>
            <a:r>
              <a:rPr lang="it-IT" sz="2500" b="1" dirty="0" smtClean="0">
                <a:solidFill>
                  <a:srgbClr val="000000"/>
                </a:solidFill>
              </a:rPr>
              <a:t> 3 </a:t>
            </a:r>
            <a:r>
              <a:rPr lang="it-IT" sz="2500" b="1" dirty="0" err="1" smtClean="0">
                <a:solidFill>
                  <a:srgbClr val="000000"/>
                </a:solidFill>
              </a:rPr>
              <a:t>procedures</a:t>
            </a:r>
            <a:endParaRPr lang="it-IT" sz="2500" b="1" dirty="0" smtClean="0">
              <a:solidFill>
                <a:srgbClr val="000000"/>
              </a:solidFill>
            </a:endParaRPr>
          </a:p>
          <a:p>
            <a:pPr eaLnBrk="1" hangingPunct="1">
              <a:buFont typeface="Wingdings" pitchFamily="2" charset="2"/>
              <a:buChar char="Ø"/>
            </a:pPr>
            <a:r>
              <a:rPr lang="it-IT" sz="2500" b="1" dirty="0" smtClean="0">
                <a:solidFill>
                  <a:srgbClr val="000000"/>
                </a:solidFill>
              </a:rPr>
              <a:t>14.4% </a:t>
            </a:r>
            <a:r>
              <a:rPr lang="it-IT" sz="2500" b="1" dirty="0" err="1" smtClean="0">
                <a:solidFill>
                  <a:srgbClr val="000000"/>
                </a:solidFill>
              </a:rPr>
              <a:t>had</a:t>
            </a:r>
            <a:r>
              <a:rPr lang="it-IT" sz="2500" b="1" dirty="0" smtClean="0">
                <a:solidFill>
                  <a:srgbClr val="000000"/>
                </a:solidFill>
              </a:rPr>
              <a:t> 4 or more </a:t>
            </a:r>
            <a:r>
              <a:rPr lang="it-IT" sz="2500" b="1" dirty="0" err="1" smtClean="0">
                <a:solidFill>
                  <a:srgbClr val="000000"/>
                </a:solidFill>
              </a:rPr>
              <a:t>procedures</a:t>
            </a:r>
            <a:endParaRPr lang="it-IT" sz="2500" b="1" dirty="0" smtClean="0">
              <a:solidFill>
                <a:srgbClr val="000000"/>
              </a:solidFill>
            </a:endParaRPr>
          </a:p>
          <a:p>
            <a:pPr eaLnBrk="1" hangingPunct="1">
              <a:buFont typeface="Wingdings" pitchFamily="2" charset="2"/>
              <a:buNone/>
            </a:pPr>
            <a:r>
              <a:rPr lang="it-IT" sz="2500" b="1" dirty="0" err="1" smtClean="0">
                <a:solidFill>
                  <a:schemeClr val="accent1"/>
                </a:solidFill>
              </a:rPr>
              <a:t>Overall</a:t>
            </a:r>
            <a:r>
              <a:rPr lang="it-IT" sz="2500" b="1" dirty="0" smtClean="0">
                <a:solidFill>
                  <a:schemeClr val="accent1"/>
                </a:solidFill>
              </a:rPr>
              <a:t> </a:t>
            </a:r>
            <a:r>
              <a:rPr lang="it-IT" sz="2500" b="1" dirty="0" err="1" smtClean="0">
                <a:solidFill>
                  <a:schemeClr val="accent1"/>
                </a:solidFill>
              </a:rPr>
              <a:t>patients</a:t>
            </a:r>
            <a:r>
              <a:rPr lang="it-IT" sz="2500" b="1" dirty="0" smtClean="0">
                <a:solidFill>
                  <a:schemeClr val="accent1"/>
                </a:solidFill>
              </a:rPr>
              <a:t> </a:t>
            </a:r>
            <a:r>
              <a:rPr lang="it-IT" sz="2500" b="1" dirty="0" err="1" smtClean="0">
                <a:solidFill>
                  <a:schemeClr val="accent1"/>
                </a:solidFill>
              </a:rPr>
              <a:t>required</a:t>
            </a:r>
            <a:r>
              <a:rPr lang="it-IT" sz="2500" b="1" dirty="0" smtClean="0">
                <a:solidFill>
                  <a:schemeClr val="accent1"/>
                </a:solidFill>
              </a:rPr>
              <a:t> a </a:t>
            </a:r>
            <a:r>
              <a:rPr lang="it-IT" sz="2500" b="1" dirty="0" err="1" smtClean="0">
                <a:solidFill>
                  <a:schemeClr val="accent1"/>
                </a:solidFill>
              </a:rPr>
              <a:t>median</a:t>
            </a:r>
            <a:r>
              <a:rPr lang="it-IT" sz="2500" b="1" dirty="0" smtClean="0">
                <a:solidFill>
                  <a:schemeClr val="accent1"/>
                </a:solidFill>
              </a:rPr>
              <a:t> </a:t>
            </a:r>
            <a:r>
              <a:rPr lang="it-IT" sz="2500" b="1" dirty="0" err="1" smtClean="0">
                <a:solidFill>
                  <a:schemeClr val="accent1"/>
                </a:solidFill>
              </a:rPr>
              <a:t>of</a:t>
            </a:r>
            <a:r>
              <a:rPr lang="it-IT" sz="2500" b="1" dirty="0" smtClean="0">
                <a:solidFill>
                  <a:schemeClr val="accent1"/>
                </a:solidFill>
              </a:rPr>
              <a:t> 2 procedure</a:t>
            </a:r>
          </a:p>
        </p:txBody>
      </p:sp>
      <p:sp>
        <p:nvSpPr>
          <p:cNvPr id="12292" name="Rectangle 4"/>
          <p:cNvSpPr>
            <a:spLocks/>
          </p:cNvSpPr>
          <p:nvPr/>
        </p:nvSpPr>
        <p:spPr bwMode="auto">
          <a:xfrm>
            <a:off x="6156176" y="404664"/>
            <a:ext cx="2664296" cy="648072"/>
          </a:xfrm>
          <a:prstGeom prst="rect">
            <a:avLst/>
          </a:prstGeom>
          <a:solidFill>
            <a:schemeClr val="bg1"/>
          </a:solidFill>
          <a:ln w="9525">
            <a:solidFill>
              <a:schemeClr val="accent2"/>
            </a:solidFill>
            <a:miter lim="800000"/>
            <a:headEnd/>
            <a:tailEnd/>
          </a:ln>
        </p:spPr>
        <p:txBody>
          <a:bodyPr anchor="ctr"/>
          <a:lstStyle/>
          <a:p>
            <a:r>
              <a:rPr lang="it-IT" sz="2400" dirty="0" err="1">
                <a:solidFill>
                  <a:schemeClr val="tx2"/>
                </a:solidFill>
                <a:latin typeface="Tw Cen MT" pitchFamily="34" charset="0"/>
              </a:rPr>
              <a:t>Wang</a:t>
            </a:r>
            <a:r>
              <a:rPr lang="it-IT" sz="2400" dirty="0">
                <a:solidFill>
                  <a:schemeClr val="tx2"/>
                </a:solidFill>
                <a:latin typeface="Tw Cen MT" pitchFamily="34" charset="0"/>
              </a:rPr>
              <a:t> and </a:t>
            </a:r>
            <a:r>
              <a:rPr lang="it-IT" sz="2400" dirty="0" err="1">
                <a:solidFill>
                  <a:schemeClr val="tx2"/>
                </a:solidFill>
                <a:latin typeface="Tw Cen MT" pitchFamily="34" charset="0"/>
              </a:rPr>
              <a:t>McGuire</a:t>
            </a:r>
            <a:r>
              <a:rPr lang="it-IT" sz="2400" dirty="0">
                <a:solidFill>
                  <a:schemeClr val="tx2"/>
                </a:solidFill>
                <a:latin typeface="Tw Cen MT" pitchFamily="34" charset="0"/>
              </a:rPr>
              <a:t> </a:t>
            </a:r>
            <a:r>
              <a:rPr lang="it-IT" sz="2400" dirty="0" err="1">
                <a:solidFill>
                  <a:schemeClr val="tx2"/>
                </a:solidFill>
                <a:latin typeface="Tw Cen MT" pitchFamily="34" charset="0"/>
              </a:rPr>
              <a:t>experience</a:t>
            </a:r>
            <a:r>
              <a:rPr lang="it-IT" sz="2400" dirty="0">
                <a:solidFill>
                  <a:schemeClr val="tx2"/>
                </a:solidFill>
                <a:latin typeface="Tw Cen MT" pitchFamily="34" charset="0"/>
              </a:rPr>
              <a:t> 2012</a:t>
            </a:r>
            <a:endParaRPr lang="it-IT" sz="1700" b="1" dirty="0">
              <a:solidFill>
                <a:srgbClr val="000000"/>
              </a:solidFill>
              <a:latin typeface="Tw Cen MT" pitchFamily="34" charset="0"/>
            </a:endParaRPr>
          </a:p>
        </p:txBody>
      </p:sp>
      <p:sp>
        <p:nvSpPr>
          <p:cNvPr id="5" name="Rectangle 3"/>
          <p:cNvSpPr txBox="1">
            <a:spLocks/>
          </p:cNvSpPr>
          <p:nvPr/>
        </p:nvSpPr>
        <p:spPr bwMode="auto">
          <a:xfrm>
            <a:off x="683568" y="5085184"/>
            <a:ext cx="7848600" cy="1296144"/>
          </a:xfrm>
          <a:prstGeom prst="rect">
            <a:avLst/>
          </a:prstGeom>
          <a:no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eaLnBrk="1" hangingPunct="1">
              <a:buFont typeface="Wingdings" pitchFamily="2" charset="2"/>
              <a:buChar char="Ø"/>
            </a:pPr>
            <a:r>
              <a:rPr lang="it-IT" sz="2800" b="1" dirty="0" smtClean="0">
                <a:solidFill>
                  <a:srgbClr val="000000"/>
                </a:solidFill>
              </a:rPr>
              <a:t>REVISIONS</a:t>
            </a:r>
          </a:p>
          <a:p>
            <a:pPr eaLnBrk="1" hangingPunct="1">
              <a:buFont typeface="Wingdings" pitchFamily="2" charset="2"/>
              <a:buChar char="Ø"/>
            </a:pPr>
            <a:r>
              <a:rPr lang="it-IT" sz="2800" b="1" dirty="0" smtClean="0">
                <a:solidFill>
                  <a:srgbClr val="000000"/>
                </a:solidFill>
              </a:rPr>
              <a:t>EXPLANTATIONS</a:t>
            </a:r>
          </a:p>
          <a:p>
            <a:pPr eaLnBrk="1" hangingPunct="1">
              <a:buFont typeface="Wingdings" pitchFamily="2" charset="2"/>
              <a:buChar char="Ø"/>
            </a:pPr>
            <a:r>
              <a:rPr lang="it-IT" sz="2800" b="1" dirty="0" smtClean="0">
                <a:solidFill>
                  <a:srgbClr val="000000"/>
                </a:solidFill>
              </a:rPr>
              <a:t>REPLACEMENTS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2099</TotalTime>
  <Words>1390</Words>
  <Application>Microsoft Office PowerPoint</Application>
  <PresentationFormat>Presentazione su schermo (4:3)</PresentationFormat>
  <Paragraphs>233</Paragraphs>
  <Slides>40</Slides>
  <Notes>2</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40</vt:i4>
      </vt:variant>
    </vt:vector>
  </HeadingPairs>
  <TitlesOfParts>
    <vt:vector size="42" baseType="lpstr">
      <vt:lpstr>Equinozio</vt:lpstr>
      <vt:lpstr>Grafico</vt:lpstr>
      <vt:lpstr>Presentazione standard di PowerPoint</vt:lpstr>
      <vt:lpstr>Presentazione standard di PowerPoint</vt:lpstr>
      <vt:lpstr>POST-PROSTATECTOMY INCONTINENCE</vt:lpstr>
      <vt:lpstr>Presentazione standard di PowerPoint</vt:lpstr>
      <vt:lpstr>Presentazione standard di PowerPoint</vt:lpstr>
      <vt:lpstr>AUS: results</vt:lpstr>
      <vt:lpstr>AUS: complications</vt:lpstr>
      <vt:lpstr>Presentazione standard di PowerPoint</vt:lpstr>
      <vt:lpstr>AUS: complications</vt:lpstr>
      <vt:lpstr>AUS: explantation and replacement   </vt:lpstr>
      <vt:lpstr>Male slings</vt:lpstr>
      <vt:lpstr>Presentazione standard di PowerPoint</vt:lpstr>
      <vt:lpstr>Presentazione standard di PowerPoint</vt:lpstr>
      <vt:lpstr>Presentazione standard di PowerPoint</vt:lpstr>
      <vt:lpstr>Presentazione standard di PowerPoint</vt:lpstr>
      <vt:lpstr>Presentazione standard di PowerPoint</vt:lpstr>
      <vt:lpstr>Advance complications</vt:lpstr>
      <vt:lpstr>Argus system</vt:lpstr>
      <vt:lpstr>Presentazione standard di PowerPoint</vt:lpstr>
      <vt:lpstr>Presentazione standard di PowerPoint</vt:lpstr>
      <vt:lpstr>Presentazione standard di PowerPoint</vt:lpstr>
      <vt:lpstr>Presentazione standard di PowerPoint</vt:lpstr>
      <vt:lpstr>Migration after readjustment  (radiation therapy!!)</vt:lpstr>
      <vt:lpstr>Other sling designs</vt:lpstr>
      <vt:lpstr>Presentazione standard di PowerPoint</vt:lpstr>
      <vt:lpstr>Presentazione standard di PowerPoint</vt:lpstr>
      <vt:lpstr>    Female stress urinary incontinence: Treatment </vt:lpstr>
      <vt:lpstr>Presentazione standard di PowerPoint</vt:lpstr>
      <vt:lpstr>Surgical principles</vt:lpstr>
      <vt:lpstr>MID-URETHRAL SLING</vt:lpstr>
      <vt:lpstr>Presentazione standard di PowerPoint</vt:lpstr>
      <vt:lpstr>Complications !!</vt:lpstr>
      <vt:lpstr>THE EVOLUTION  the MINI-SLINGS</vt:lpstr>
      <vt:lpstr>NEW GENERATION SLINGS</vt:lpstr>
      <vt:lpstr>Periurethral bulking</vt:lpstr>
      <vt:lpstr>Indications:</vt:lpstr>
      <vt:lpstr>HOW DOES IT WORK?</vt:lpstr>
      <vt:lpstr> BULKING AGENTS OVER TIME </vt:lpstr>
      <vt:lpstr>TAKE HOME MESSAGE</vt:lpstr>
      <vt:lpstr>GRAZIE PER L’ATTENZIONE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MassimoLazzeri</dc:creator>
  <cp:lastModifiedBy>ilvano</cp:lastModifiedBy>
  <cp:revision>138</cp:revision>
  <dcterms:created xsi:type="dcterms:W3CDTF">2012-07-13T13:08:10Z</dcterms:created>
  <dcterms:modified xsi:type="dcterms:W3CDTF">2014-02-02T23:32:57Z</dcterms:modified>
</cp:coreProperties>
</file>