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56" r:id="rId2"/>
    <p:sldId id="305" r:id="rId3"/>
    <p:sldId id="257" r:id="rId4"/>
    <p:sldId id="304" r:id="rId5"/>
    <p:sldId id="300" r:id="rId6"/>
    <p:sldId id="309" r:id="rId7"/>
    <p:sldId id="307" r:id="rId8"/>
    <p:sldId id="258" r:id="rId9"/>
    <p:sldId id="259" r:id="rId10"/>
    <p:sldId id="301" r:id="rId11"/>
    <p:sldId id="302" r:id="rId12"/>
    <p:sldId id="260" r:id="rId13"/>
    <p:sldId id="261" r:id="rId14"/>
    <p:sldId id="278" r:id="rId15"/>
    <p:sldId id="262" r:id="rId16"/>
    <p:sldId id="263" r:id="rId17"/>
    <p:sldId id="279" r:id="rId18"/>
    <p:sldId id="280" r:id="rId19"/>
    <p:sldId id="281" r:id="rId20"/>
    <p:sldId id="282" r:id="rId21"/>
    <p:sldId id="283" r:id="rId22"/>
    <p:sldId id="284" r:id="rId23"/>
    <p:sldId id="286" r:id="rId24"/>
    <p:sldId id="287" r:id="rId25"/>
    <p:sldId id="293" r:id="rId26"/>
    <p:sldId id="290" r:id="rId27"/>
    <p:sldId id="292" r:id="rId28"/>
    <p:sldId id="294" r:id="rId29"/>
    <p:sldId id="295" r:id="rId30"/>
    <p:sldId id="296" r:id="rId31"/>
    <p:sldId id="297" r:id="rId32"/>
    <p:sldId id="298" r:id="rId33"/>
    <p:sldId id="303" r:id="rId34"/>
    <p:sldId id="299" r:id="rId35"/>
    <p:sldId id="308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2129D2-A597-442D-8B39-2FB5952300DE}" type="datetimeFigureOut">
              <a:rPr lang="it-IT" smtClean="0"/>
              <a:pPr/>
              <a:t>03/02/2014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3AB466-6D87-4A70-9F7F-6DAB1012993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374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/>
              <a:pPr/>
              <a:t>2/3/2014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r" eaLnBrk="1" latinLnBrk="0" hangingPunct="1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‹N›</a:t>
            </a:fld>
            <a:endParaRPr kumimoji="0" lang="en-US" sz="1200">
              <a:solidFill>
                <a:schemeClr val="tx2"/>
              </a:solidFill>
            </a:endParaRPr>
          </a:p>
        </p:txBody>
      </p:sp>
      <p:sp>
        <p:nvSpPr>
          <p:cNvPr id="32" name="Rettangolo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ttangolo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ttangolo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ttangolo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ttangolo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56" name="Rettangolo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ttangolo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ttangolo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ttangolo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/>
              <a:pPr/>
              <a:t>2/3/2014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r" eaLnBrk="1" latinLnBrk="0" hangingPunct="1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‹N›</a:t>
            </a:fld>
            <a:endParaRPr kumimoji="0" lang="en-US" sz="120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/>
              <a:pPr/>
              <a:t>2/3/2014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r" eaLnBrk="1" latinLnBrk="0" hangingPunct="1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‹N›</a:t>
            </a:fld>
            <a:endParaRPr kumimoji="0" lang="en-US" sz="120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/>
              <a:pPr/>
              <a:t>2/3/2014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r" eaLnBrk="1" latinLnBrk="0" hangingPunct="1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‹N›</a:t>
            </a:fld>
            <a:endParaRPr kumimoji="0" lang="en-US" sz="120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igura a mano libera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igura a mano libera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igura a mano libera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igura a mano libera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igura a mano libera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igura a mano libera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igura a mano libera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igura a mano libera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igura a mano libera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igura a mano libera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igura a mano libera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igura a mano libera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igura a mano libera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igura a mano libera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igura a mano libera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/>
              <a:pPr/>
              <a:t>2/3/2014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r" eaLnBrk="1" latinLnBrk="0" hangingPunct="1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‹N›</a:t>
            </a:fld>
            <a:endParaRPr kumimoji="0" lang="en-US" sz="1200">
              <a:solidFill>
                <a:schemeClr val="tx2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ttangolo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ttangolo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ttangolo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ttangolo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/>
              <a:pPr/>
              <a:t>2/3/2014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r" eaLnBrk="1" latinLnBrk="0" hangingPunct="1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‹N›</a:t>
            </a:fld>
            <a:endParaRPr kumimoji="0" lang="en-US" sz="120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tangolo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/>
              <a:pPr/>
              <a:t>2/3/2014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r" eaLnBrk="1" latinLnBrk="0" hangingPunct="1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‹N›</a:t>
            </a:fld>
            <a:endParaRPr kumimoji="0" lang="en-US" sz="1200">
              <a:solidFill>
                <a:schemeClr val="tx2"/>
              </a:solidFill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ttangolo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ttangolo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ttangolo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ttangolo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ttangolo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ttangolo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ttangolo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ttangolo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/>
              <a:pPr/>
              <a:t>2/3/2014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r" eaLnBrk="1" latinLnBrk="0" hangingPunct="1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‹N›</a:t>
            </a:fld>
            <a:endParaRPr kumimoji="0" lang="en-US" sz="120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/>
              <a:pPr/>
              <a:t>2/3/2014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r" eaLnBrk="1" latinLnBrk="0" hangingPunct="1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‹N›</a:t>
            </a:fld>
            <a:endParaRPr kumimoji="0" lang="en-US" sz="120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/>
              <a:pPr/>
              <a:t>2/3/2014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r" eaLnBrk="1" latinLnBrk="0" hangingPunct="1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‹N›</a:t>
            </a:fld>
            <a:endParaRPr kumimoji="0" lang="en-US" sz="120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Connettore 1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uppo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Connettore 1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ttore 1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ttore 1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it-IT" smtClean="0"/>
              <a:t>Fare clic sull'icona per inserire un'immagine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grpSp>
        <p:nvGrpSpPr>
          <p:cNvPr id="14" name="Gruppo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Connettore 1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ttore 1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ttore 1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uppo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Connettore 1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ttore 1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ttore 1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8F6BCBE8-30B0-4476-8762-9236B142003A}" type="datetimeFigureOut">
              <a:rPr lang="en-US" smtClean="0"/>
              <a:pPr/>
              <a:t>2/3/2014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pPr algn="r" eaLnBrk="1" latinLnBrk="0" hangingPunct="1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‹N›</a:t>
            </a:fld>
            <a:endParaRPr kumimoji="0" lang="en-US" sz="120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ttangolo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ttangolo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ttangolo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ttangolo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ttangolo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ttangolo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8F6BCBE8-30B0-4476-8762-9236B142003A}" type="datetimeFigureOut">
              <a:rPr lang="en-US" smtClean="0"/>
              <a:pPr/>
              <a:t>2/3/2014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‹N›</a:t>
            </a:fld>
            <a:endParaRPr kumimoji="0" lang="en-US" sz="1200">
              <a:solidFill>
                <a:schemeClr val="tx2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0" y="2276872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800" b="1" dirty="0" smtClean="0"/>
              <a:t>DISFUNZIONE ERETTILE DOPO CHIRURGIA PELVICA</a:t>
            </a:r>
            <a:endParaRPr lang="it-IT" sz="4800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0" y="4365104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FF0000"/>
                </a:solidFill>
              </a:rPr>
              <a:t>Dott. A. Zucchi</a:t>
            </a:r>
          </a:p>
          <a:p>
            <a:pPr algn="ctr"/>
            <a:r>
              <a:rPr lang="it-IT" sz="3600" b="1" dirty="0" smtClean="0">
                <a:solidFill>
                  <a:srgbClr val="FF0000"/>
                </a:solidFill>
              </a:rPr>
              <a:t>Clinica Urologica ed Andrologica</a:t>
            </a:r>
          </a:p>
          <a:p>
            <a:pPr algn="ctr"/>
            <a:r>
              <a:rPr lang="it-IT" sz="3600" b="1" dirty="0" smtClean="0">
                <a:solidFill>
                  <a:srgbClr val="FF0000"/>
                </a:solidFill>
              </a:rPr>
              <a:t>Università di Perugia</a:t>
            </a:r>
            <a:endParaRPr lang="it-IT" sz="3600" b="1" dirty="0">
              <a:solidFill>
                <a:srgbClr val="FF0000"/>
              </a:solidFill>
            </a:endParaRPr>
          </a:p>
        </p:txBody>
      </p:sp>
      <p:pic>
        <p:nvPicPr>
          <p:cNvPr id="6" name="Immagine 5" descr="logo unipg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32656"/>
            <a:ext cx="1656184" cy="16561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403648" y="1268760"/>
            <a:ext cx="74888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600" b="1" dirty="0" smtClean="0"/>
              <a:t>… E DOPO ???</a:t>
            </a:r>
            <a:endParaRPr lang="it-IT" sz="6600" b="1" dirty="0"/>
          </a:p>
        </p:txBody>
      </p:sp>
      <p:pic>
        <p:nvPicPr>
          <p:cNvPr id="35842" name="Picture 2" descr="http://fumetto.deagostinipassion.com/resources/articles_main/7510_117_domande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2924944"/>
            <a:ext cx="2857500" cy="2676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79512" y="332656"/>
            <a:ext cx="88569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0000"/>
                </a:solidFill>
              </a:rPr>
              <a:t>NON ESISTONO ESAMI AD OGGI DISPONIBILI CHE POSSANO DIAGNOSTICARE UN DANNO DEFINITIVO </a:t>
            </a:r>
            <a:r>
              <a:rPr lang="it-IT" sz="2800" b="1" dirty="0" err="1" smtClean="0">
                <a:solidFill>
                  <a:srgbClr val="FF0000"/>
                </a:solidFill>
              </a:rPr>
              <a:t>DI</a:t>
            </a:r>
            <a:r>
              <a:rPr lang="it-IT" sz="2800" b="1" dirty="0" smtClean="0">
                <a:solidFill>
                  <a:srgbClr val="FF0000"/>
                </a:solidFill>
              </a:rPr>
              <a:t> TIPO NEUROLOGICO !</a:t>
            </a:r>
            <a:endParaRPr lang="it-IT" sz="2800" b="1" dirty="0">
              <a:solidFill>
                <a:srgbClr val="FF000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0" y="5373216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SOLO IL PAZIENTE POTRA’ DIRE SE  TUTTO  FUNZIONA BENE … O  NO … A DISTANZA </a:t>
            </a:r>
            <a:r>
              <a:rPr lang="it-IT" sz="2800" b="1" dirty="0" err="1" smtClean="0"/>
              <a:t>DI</a:t>
            </a:r>
            <a:r>
              <a:rPr lang="it-IT" sz="2800" b="1" dirty="0" smtClean="0"/>
              <a:t> TEMPO  !</a:t>
            </a:r>
            <a:endParaRPr lang="it-IT" sz="2800" b="1" dirty="0"/>
          </a:p>
        </p:txBody>
      </p:sp>
      <p:pic>
        <p:nvPicPr>
          <p:cNvPr id="25602" name="Picture 2" descr="http://www.comune.venezia.it/flex/images/D.659d85cf3def037150c3/cartoon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1988840"/>
            <a:ext cx="1584176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99592" y="260648"/>
            <a:ext cx="72728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dirty="0" smtClean="0">
                <a:solidFill>
                  <a:srgbClr val="FF0000"/>
                </a:solidFill>
              </a:rPr>
              <a:t>Trattamento </a:t>
            </a:r>
            <a:endParaRPr lang="it-IT" sz="6000" dirty="0">
              <a:solidFill>
                <a:srgbClr val="FF000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11560" y="2060848"/>
            <a:ext cx="78488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4800" dirty="0" smtClean="0"/>
              <a:t> Medico “orale”</a:t>
            </a:r>
          </a:p>
          <a:p>
            <a:pPr>
              <a:buFont typeface="Wingdings" pitchFamily="2" charset="2"/>
              <a:buChar char="Ø"/>
            </a:pPr>
            <a:endParaRPr lang="it-IT" sz="4800" dirty="0" smtClean="0"/>
          </a:p>
          <a:p>
            <a:pPr>
              <a:buFont typeface="Wingdings" pitchFamily="2" charset="2"/>
              <a:buChar char="Ø"/>
            </a:pPr>
            <a:r>
              <a:rPr lang="it-IT" sz="4800" dirty="0" smtClean="0"/>
              <a:t> Medico “locale”</a:t>
            </a:r>
          </a:p>
          <a:p>
            <a:pPr>
              <a:buFont typeface="Wingdings" pitchFamily="2" charset="2"/>
              <a:buChar char="Ø"/>
            </a:pPr>
            <a:endParaRPr lang="it-IT" sz="4800" dirty="0" smtClean="0"/>
          </a:p>
          <a:p>
            <a:pPr>
              <a:buFont typeface="Wingdings" pitchFamily="2" charset="2"/>
              <a:buChar char="Ø"/>
            </a:pPr>
            <a:r>
              <a:rPr lang="it-IT" sz="4800" dirty="0" smtClean="0"/>
              <a:t> Chirurgico</a:t>
            </a:r>
            <a:endParaRPr lang="it-IT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1916832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800" b="1" dirty="0" smtClean="0">
                <a:solidFill>
                  <a:srgbClr val="FFFF00"/>
                </a:solidFill>
              </a:rPr>
              <a:t>Se esiste un danno neurologico definitivo il trattamento medico orale </a:t>
            </a:r>
            <a:r>
              <a:rPr lang="it-IT" sz="4800" b="1" u="sng" dirty="0" smtClean="0">
                <a:solidFill>
                  <a:srgbClr val="FF0000"/>
                </a:solidFill>
              </a:rPr>
              <a:t>non è efficace</a:t>
            </a:r>
            <a:endParaRPr lang="it-IT" sz="4800" b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Text Box 23"/>
          <p:cNvSpPr txBox="1">
            <a:spLocks noChangeArrowheads="1"/>
          </p:cNvSpPr>
          <p:nvPr/>
        </p:nvSpPr>
        <p:spPr bwMode="auto">
          <a:xfrm>
            <a:off x="7235825" y="3213100"/>
            <a:ext cx="184308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s-ES_tradnl" sz="2200">
                <a:latin typeface="Berlin Sans FB" pitchFamily="34" charset="0"/>
              </a:rPr>
              <a:t>Diminuzione Ca</a:t>
            </a:r>
            <a:r>
              <a:rPr lang="es-ES_tradnl" sz="2200" baseline="30000">
                <a:latin typeface="Berlin Sans FB" pitchFamily="34" charset="0"/>
              </a:rPr>
              <a:t>2+</a:t>
            </a:r>
            <a:endParaRPr lang="es-ES_tradnl" sz="2200">
              <a:latin typeface="Berlin Sans FB" pitchFamily="34" charset="0"/>
            </a:endParaRPr>
          </a:p>
        </p:txBody>
      </p:sp>
      <p:grpSp>
        <p:nvGrpSpPr>
          <p:cNvPr id="2" name="Group 69"/>
          <p:cNvGrpSpPr>
            <a:grpSpLocks/>
          </p:cNvGrpSpPr>
          <p:nvPr/>
        </p:nvGrpSpPr>
        <p:grpSpPr bwMode="auto">
          <a:xfrm>
            <a:off x="323850" y="1700213"/>
            <a:ext cx="8569325" cy="4968875"/>
            <a:chOff x="96" y="578"/>
            <a:chExt cx="5664" cy="3747"/>
          </a:xfrm>
        </p:grpSpPr>
        <p:sp>
          <p:nvSpPr>
            <p:cNvPr id="113668" name="Freeform 2"/>
            <p:cNvSpPr>
              <a:spLocks/>
            </p:cNvSpPr>
            <p:nvPr/>
          </p:nvSpPr>
          <p:spPr bwMode="auto">
            <a:xfrm rot="1538078">
              <a:off x="474" y="1157"/>
              <a:ext cx="4944" cy="3168"/>
            </a:xfrm>
            <a:custGeom>
              <a:avLst/>
              <a:gdLst>
                <a:gd name="T0" fmla="*/ 612 w 4596"/>
                <a:gd name="T1" fmla="*/ 1628 h 2516"/>
                <a:gd name="T2" fmla="*/ 1680 w 4596"/>
                <a:gd name="T3" fmla="*/ 548 h 2516"/>
                <a:gd name="T4" fmla="*/ 4176 w 4596"/>
                <a:gd name="T5" fmla="*/ 8 h 2516"/>
                <a:gd name="T6" fmla="*/ 4200 w 4596"/>
                <a:gd name="T7" fmla="*/ 500 h 2516"/>
                <a:gd name="T8" fmla="*/ 3600 w 4596"/>
                <a:gd name="T9" fmla="*/ 1472 h 2516"/>
                <a:gd name="T10" fmla="*/ 1500 w 4596"/>
                <a:gd name="T11" fmla="*/ 2120 h 2516"/>
                <a:gd name="T12" fmla="*/ 148 w 4596"/>
                <a:gd name="T13" fmla="*/ 2434 h 2516"/>
                <a:gd name="T14" fmla="*/ 612 w 4596"/>
                <a:gd name="T15" fmla="*/ 1628 h 25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596"/>
                <a:gd name="T25" fmla="*/ 0 h 2516"/>
                <a:gd name="T26" fmla="*/ 4596 w 4596"/>
                <a:gd name="T27" fmla="*/ 2516 h 25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596" h="2516">
                  <a:moveTo>
                    <a:pt x="612" y="1628"/>
                  </a:moveTo>
                  <a:cubicBezTo>
                    <a:pt x="867" y="1314"/>
                    <a:pt x="1086" y="818"/>
                    <a:pt x="1680" y="548"/>
                  </a:cubicBezTo>
                  <a:cubicBezTo>
                    <a:pt x="2274" y="278"/>
                    <a:pt x="3756" y="16"/>
                    <a:pt x="4176" y="8"/>
                  </a:cubicBezTo>
                  <a:cubicBezTo>
                    <a:pt x="4596" y="0"/>
                    <a:pt x="4296" y="256"/>
                    <a:pt x="4200" y="500"/>
                  </a:cubicBezTo>
                  <a:cubicBezTo>
                    <a:pt x="4104" y="744"/>
                    <a:pt x="4050" y="1202"/>
                    <a:pt x="3600" y="1472"/>
                  </a:cubicBezTo>
                  <a:cubicBezTo>
                    <a:pt x="3150" y="1742"/>
                    <a:pt x="2075" y="1960"/>
                    <a:pt x="1500" y="2120"/>
                  </a:cubicBezTo>
                  <a:cubicBezTo>
                    <a:pt x="925" y="2280"/>
                    <a:pt x="296" y="2516"/>
                    <a:pt x="148" y="2434"/>
                  </a:cubicBezTo>
                  <a:cubicBezTo>
                    <a:pt x="0" y="2352"/>
                    <a:pt x="357" y="1942"/>
                    <a:pt x="612" y="1628"/>
                  </a:cubicBezTo>
                  <a:close/>
                </a:path>
              </a:pathLst>
            </a:custGeom>
            <a:gradFill rotWithShape="0">
              <a:gsLst>
                <a:gs pos="0">
                  <a:srgbClr val="FF5050"/>
                </a:gs>
                <a:gs pos="50000">
                  <a:srgbClr val="FF7C80"/>
                </a:gs>
                <a:gs pos="100000">
                  <a:srgbClr val="FF5050"/>
                </a:gs>
              </a:gsLst>
              <a:lin ang="5400000" scaled="1"/>
            </a:gra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Font typeface="Wingdings" pitchFamily="2" charset="2"/>
                <a:buChar char="ü"/>
              </a:pPr>
              <a:endParaRPr lang="it-IT" sz="28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113669" name="Oval 3"/>
            <p:cNvSpPr>
              <a:spLocks noChangeArrowheads="1"/>
            </p:cNvSpPr>
            <p:nvPr/>
          </p:nvSpPr>
          <p:spPr bwMode="auto">
            <a:xfrm>
              <a:off x="2732" y="1878"/>
              <a:ext cx="1534" cy="671"/>
            </a:xfrm>
            <a:prstGeom prst="ellipse">
              <a:avLst/>
            </a:prstGeom>
            <a:solidFill>
              <a:srgbClr val="CCCCFF"/>
            </a:solidFill>
            <a:ln w="9525">
              <a:noFill/>
              <a:round/>
              <a:headEnd/>
              <a:tailEnd/>
            </a:ln>
            <a:effectLst>
              <a:prstShdw prst="shdw17" dist="17961" dir="2700000">
                <a:srgbClr val="7A7A99"/>
              </a:prstShdw>
            </a:effectLst>
          </p:spPr>
          <p:txBody>
            <a:bodyPr wrap="none" anchor="ctr"/>
            <a:lstStyle/>
            <a:p>
              <a:pPr algn="ctr" eaLnBrk="0" hangingPunct="0"/>
              <a:r>
                <a:rPr lang="es-ES_tradnl" sz="2000">
                  <a:solidFill>
                    <a:srgbClr val="CC3300"/>
                  </a:solidFill>
                  <a:latin typeface="Berlin Sans FB" pitchFamily="34" charset="0"/>
                </a:rPr>
                <a:t>cGMP-specific protein </a:t>
              </a:r>
            </a:p>
            <a:p>
              <a:pPr algn="ctr" eaLnBrk="0" hangingPunct="0"/>
              <a:r>
                <a:rPr lang="es-ES_tradnl" sz="2000">
                  <a:solidFill>
                    <a:srgbClr val="CC3300"/>
                  </a:solidFill>
                  <a:latin typeface="Berlin Sans FB" pitchFamily="34" charset="0"/>
                </a:rPr>
                <a:t>kinase</a:t>
              </a:r>
            </a:p>
          </p:txBody>
        </p:sp>
        <p:sp>
          <p:nvSpPr>
            <p:cNvPr id="113670" name="Line 4"/>
            <p:cNvSpPr>
              <a:spLocks noChangeShapeType="1"/>
            </p:cNvSpPr>
            <p:nvPr/>
          </p:nvSpPr>
          <p:spPr bwMode="auto">
            <a:xfrm>
              <a:off x="1482" y="2117"/>
              <a:ext cx="0" cy="288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12005" name="Text Box 5"/>
            <p:cNvSpPr txBox="1">
              <a:spLocks noChangeArrowheads="1"/>
            </p:cNvSpPr>
            <p:nvPr/>
          </p:nvSpPr>
          <p:spPr bwMode="auto">
            <a:xfrm>
              <a:off x="2208" y="600"/>
              <a:ext cx="946" cy="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s-ES_tradnl" sz="2200">
                  <a:solidFill>
                    <a:srgbClr val="E9E400"/>
                  </a:solidFill>
                  <a:latin typeface="Berlin Sans FB" pitchFamily="34" charset="0"/>
                </a:rPr>
                <a:t>L-Arginina</a:t>
              </a:r>
            </a:p>
            <a:p>
              <a:pPr algn="ctr" eaLnBrk="0" hangingPunct="0"/>
              <a:r>
                <a:rPr lang="es-ES_tradnl" sz="2200">
                  <a:solidFill>
                    <a:srgbClr val="E9E400"/>
                  </a:solidFill>
                  <a:latin typeface="Berlin Sans FB" pitchFamily="34" charset="0"/>
                </a:rPr>
                <a:t>O</a:t>
              </a:r>
              <a:r>
                <a:rPr lang="es-ES_tradnl" sz="2200" baseline="-25000">
                  <a:solidFill>
                    <a:srgbClr val="E9E400"/>
                  </a:solidFill>
                  <a:latin typeface="Berlin Sans FB" pitchFamily="34" charset="0"/>
                </a:rPr>
                <a:t>2</a:t>
              </a:r>
              <a:endParaRPr lang="es-ES_tradnl" sz="2200">
                <a:solidFill>
                  <a:srgbClr val="E9E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" pitchFamily="34" charset="0"/>
              </a:endParaRPr>
            </a:p>
          </p:txBody>
        </p:sp>
        <p:sp>
          <p:nvSpPr>
            <p:cNvPr id="113672" name="Oval 6"/>
            <p:cNvSpPr>
              <a:spLocks noChangeArrowheads="1"/>
            </p:cNvSpPr>
            <p:nvPr/>
          </p:nvSpPr>
          <p:spPr bwMode="auto">
            <a:xfrm>
              <a:off x="1194" y="2405"/>
              <a:ext cx="864" cy="528"/>
            </a:xfrm>
            <a:prstGeom prst="ellipse">
              <a:avLst/>
            </a:prstGeom>
            <a:solidFill>
              <a:srgbClr val="CCCCFF"/>
            </a:solidFill>
            <a:ln w="9525">
              <a:noFill/>
              <a:round/>
              <a:headEnd/>
              <a:tailEnd/>
            </a:ln>
            <a:effectLst>
              <a:prstShdw prst="shdw17" dist="17961" dir="2700000">
                <a:srgbClr val="7A7A99"/>
              </a:prstShdw>
            </a:effectLst>
          </p:spPr>
          <p:txBody>
            <a:bodyPr wrap="none" anchor="ctr"/>
            <a:lstStyle/>
            <a:p>
              <a:pPr algn="ctr" eaLnBrk="0" hangingPunct="0"/>
              <a:r>
                <a:rPr lang="es-ES_tradnl" sz="2000">
                  <a:solidFill>
                    <a:srgbClr val="CC3300"/>
                  </a:solidFill>
                  <a:latin typeface="Berlin Sans FB" pitchFamily="34" charset="0"/>
                </a:rPr>
                <a:t>Guanylate</a:t>
              </a:r>
            </a:p>
            <a:p>
              <a:pPr algn="ctr" eaLnBrk="0" hangingPunct="0"/>
              <a:r>
                <a:rPr lang="es-ES_tradnl" sz="2000">
                  <a:solidFill>
                    <a:srgbClr val="CC3300"/>
                  </a:solidFill>
                  <a:latin typeface="Berlin Sans FB" pitchFamily="34" charset="0"/>
                </a:rPr>
                <a:t>cyclase</a:t>
              </a:r>
            </a:p>
          </p:txBody>
        </p:sp>
        <p:sp>
          <p:nvSpPr>
            <p:cNvPr id="113673" name="Text Box 7"/>
            <p:cNvSpPr txBox="1">
              <a:spLocks noChangeArrowheads="1"/>
            </p:cNvSpPr>
            <p:nvPr/>
          </p:nvSpPr>
          <p:spPr bwMode="auto">
            <a:xfrm>
              <a:off x="994" y="2997"/>
              <a:ext cx="478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s-ES_tradnl" sz="2200">
                  <a:latin typeface="Berlin Sans FB" pitchFamily="34" charset="0"/>
                </a:rPr>
                <a:t>GTP</a:t>
              </a:r>
              <a:endParaRPr lang="es-ES_tradnl" sz="2200">
                <a:solidFill>
                  <a:schemeClr val="bg2"/>
                </a:solidFill>
                <a:latin typeface="Berlin Sans FB" pitchFamily="34" charset="0"/>
              </a:endParaRPr>
            </a:p>
          </p:txBody>
        </p:sp>
        <p:sp>
          <p:nvSpPr>
            <p:cNvPr id="113674" name="Text Box 8"/>
            <p:cNvSpPr txBox="1">
              <a:spLocks noChangeArrowheads="1"/>
            </p:cNvSpPr>
            <p:nvPr/>
          </p:nvSpPr>
          <p:spPr bwMode="auto">
            <a:xfrm>
              <a:off x="2202" y="2699"/>
              <a:ext cx="707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s-ES_tradnl" sz="2800">
                  <a:latin typeface="Berlin Sans FB" pitchFamily="34" charset="0"/>
                </a:rPr>
                <a:t>cGMP</a:t>
              </a:r>
              <a:endParaRPr lang="es-ES_tradnl" sz="2800">
                <a:solidFill>
                  <a:schemeClr val="bg2"/>
                </a:solidFill>
                <a:latin typeface="Berlin Sans FB" pitchFamily="34" charset="0"/>
              </a:endParaRPr>
            </a:p>
          </p:txBody>
        </p:sp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3786" y="3120"/>
              <a:ext cx="960" cy="936"/>
              <a:chOff x="3786" y="3504"/>
              <a:chExt cx="960" cy="936"/>
            </a:xfrm>
          </p:grpSpPr>
          <p:sp>
            <p:nvSpPr>
              <p:cNvPr id="113676" name="Rectangle 10"/>
              <p:cNvSpPr>
                <a:spLocks noChangeArrowheads="1"/>
              </p:cNvSpPr>
              <p:nvPr/>
            </p:nvSpPr>
            <p:spPr bwMode="auto">
              <a:xfrm rot="-1464386">
                <a:off x="4314" y="3686"/>
                <a:ext cx="240" cy="336"/>
              </a:xfrm>
              <a:prstGeom prst="rect">
                <a:avLst/>
              </a:prstGeom>
              <a:solidFill>
                <a:srgbClr val="CC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Font typeface="Wingdings" pitchFamily="2" charset="2"/>
                  <a:buChar char="ü"/>
                </a:pPr>
                <a:endParaRPr lang="it-IT" sz="28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13677" name="Text Box 11"/>
              <p:cNvSpPr txBox="1">
                <a:spLocks noChangeArrowheads="1"/>
              </p:cNvSpPr>
              <p:nvPr/>
            </p:nvSpPr>
            <p:spPr bwMode="auto">
              <a:xfrm>
                <a:off x="4160" y="3504"/>
                <a:ext cx="328" cy="3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s-ES_tradnl" sz="2200">
                    <a:solidFill>
                      <a:srgbClr val="E9E400"/>
                    </a:solidFill>
                    <a:latin typeface="Berlin Sans FB" pitchFamily="34" charset="0"/>
                  </a:rPr>
                  <a:t>K </a:t>
                </a:r>
                <a:r>
                  <a:rPr lang="es-ES_tradnl" sz="2200" baseline="30000">
                    <a:solidFill>
                      <a:srgbClr val="E9E400"/>
                    </a:solidFill>
                    <a:latin typeface="Berlin Sans FB" pitchFamily="34" charset="0"/>
                  </a:rPr>
                  <a:t>+</a:t>
                </a:r>
              </a:p>
            </p:txBody>
          </p:sp>
          <p:sp>
            <p:nvSpPr>
              <p:cNvPr id="113678" name="Text Box 12"/>
              <p:cNvSpPr txBox="1">
                <a:spLocks noChangeArrowheads="1"/>
              </p:cNvSpPr>
              <p:nvPr/>
            </p:nvSpPr>
            <p:spPr bwMode="auto">
              <a:xfrm>
                <a:off x="4170" y="4119"/>
                <a:ext cx="576" cy="3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s-ES_tradnl" sz="2200">
                    <a:solidFill>
                      <a:srgbClr val="E9E400"/>
                    </a:solidFill>
                    <a:latin typeface="Berlin Sans FB" pitchFamily="34" charset="0"/>
                  </a:rPr>
                  <a:t>Ca</a:t>
                </a:r>
                <a:r>
                  <a:rPr lang="es-ES_tradnl" sz="2200" baseline="30000">
                    <a:solidFill>
                      <a:srgbClr val="E9E400"/>
                    </a:solidFill>
                    <a:latin typeface="Berlin Sans FB" pitchFamily="34" charset="0"/>
                  </a:rPr>
                  <a:t>2+</a:t>
                </a:r>
              </a:p>
            </p:txBody>
          </p:sp>
          <p:sp>
            <p:nvSpPr>
              <p:cNvPr id="512013" name="Oval 13"/>
              <p:cNvSpPr>
                <a:spLocks noChangeArrowheads="1"/>
              </p:cNvSpPr>
              <p:nvPr/>
            </p:nvSpPr>
            <p:spPr bwMode="auto">
              <a:xfrm>
                <a:off x="3786" y="3829"/>
                <a:ext cx="240" cy="241"/>
              </a:xfrm>
              <a:prstGeom prst="ellipse">
                <a:avLst/>
              </a:prstGeom>
              <a:solidFill>
                <a:srgbClr val="CC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Font typeface="Wingdings" pitchFamily="2" charset="2"/>
                  <a:buChar char="ü"/>
                  <a:defRPr/>
                </a:pPr>
                <a:endParaRPr lang="it-IT" sz="28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512014" name="Oval 14"/>
              <p:cNvSpPr>
                <a:spLocks noChangeArrowheads="1"/>
              </p:cNvSpPr>
              <p:nvPr/>
            </p:nvSpPr>
            <p:spPr bwMode="auto">
              <a:xfrm>
                <a:off x="4027" y="3829"/>
                <a:ext cx="240" cy="241"/>
              </a:xfrm>
              <a:prstGeom prst="ellipse">
                <a:avLst/>
              </a:prstGeom>
              <a:solidFill>
                <a:srgbClr val="CC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Font typeface="Wingdings" pitchFamily="2" charset="2"/>
                  <a:buChar char="ü"/>
                  <a:defRPr/>
                </a:pPr>
                <a:endParaRPr lang="it-IT" sz="28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13681" name="Line 15"/>
              <p:cNvSpPr>
                <a:spLocks noChangeShapeType="1"/>
              </p:cNvSpPr>
              <p:nvPr/>
            </p:nvSpPr>
            <p:spPr bwMode="auto">
              <a:xfrm flipH="1" flipV="1">
                <a:off x="4026" y="4070"/>
                <a:ext cx="192" cy="240"/>
              </a:xfrm>
              <a:prstGeom prst="line">
                <a:avLst/>
              </a:prstGeom>
              <a:noFill/>
              <a:ln w="38100">
                <a:solidFill>
                  <a:srgbClr val="E6D002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13682" name="Line 16"/>
              <p:cNvSpPr>
                <a:spLocks noChangeShapeType="1"/>
              </p:cNvSpPr>
              <p:nvPr/>
            </p:nvSpPr>
            <p:spPr bwMode="auto">
              <a:xfrm>
                <a:off x="4362" y="3686"/>
                <a:ext cx="192" cy="432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113683" name="Line 17"/>
            <p:cNvSpPr>
              <a:spLocks noChangeShapeType="1"/>
            </p:cNvSpPr>
            <p:nvPr/>
          </p:nvSpPr>
          <p:spPr bwMode="auto">
            <a:xfrm flipV="1">
              <a:off x="1450" y="2933"/>
              <a:ext cx="752" cy="201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3684" name="Line 18"/>
            <p:cNvSpPr>
              <a:spLocks noChangeShapeType="1"/>
            </p:cNvSpPr>
            <p:nvPr/>
          </p:nvSpPr>
          <p:spPr bwMode="auto">
            <a:xfrm flipV="1">
              <a:off x="2767" y="2425"/>
              <a:ext cx="288" cy="288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it-IT"/>
            </a:p>
          </p:txBody>
        </p:sp>
        <p:grpSp>
          <p:nvGrpSpPr>
            <p:cNvPr id="4" name="Group 19"/>
            <p:cNvGrpSpPr>
              <a:grpSpLocks/>
            </p:cNvGrpSpPr>
            <p:nvPr/>
          </p:nvGrpSpPr>
          <p:grpSpPr bwMode="auto">
            <a:xfrm>
              <a:off x="3690" y="2183"/>
              <a:ext cx="1051" cy="1134"/>
              <a:chOff x="4212" y="2514"/>
              <a:chExt cx="1182" cy="1134"/>
            </a:xfrm>
          </p:grpSpPr>
          <p:sp>
            <p:nvSpPr>
              <p:cNvPr id="113686" name="Line 20"/>
              <p:cNvSpPr>
                <a:spLocks noChangeShapeType="1"/>
              </p:cNvSpPr>
              <p:nvPr/>
            </p:nvSpPr>
            <p:spPr bwMode="auto">
              <a:xfrm>
                <a:off x="4644" y="2976"/>
                <a:ext cx="162" cy="528"/>
              </a:xfrm>
              <a:prstGeom prst="line">
                <a:avLst/>
              </a:prstGeom>
              <a:noFill/>
              <a:ln w="57150">
                <a:solidFill>
                  <a:schemeClr val="bg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13687" name="Line 21"/>
              <p:cNvSpPr>
                <a:spLocks noChangeShapeType="1"/>
              </p:cNvSpPr>
              <p:nvPr/>
            </p:nvSpPr>
            <p:spPr bwMode="auto">
              <a:xfrm>
                <a:off x="4212" y="3120"/>
                <a:ext cx="162" cy="528"/>
              </a:xfrm>
              <a:prstGeom prst="line">
                <a:avLst/>
              </a:prstGeom>
              <a:noFill/>
              <a:ln w="57150">
                <a:solidFill>
                  <a:schemeClr val="bg1"/>
                </a:solidFill>
                <a:prstDash val="sysDot"/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13688" name="Line 22"/>
              <p:cNvSpPr>
                <a:spLocks noChangeShapeType="1"/>
              </p:cNvSpPr>
              <p:nvPr/>
            </p:nvSpPr>
            <p:spPr bwMode="auto">
              <a:xfrm rot="1405298" flipV="1">
                <a:off x="4908" y="2514"/>
                <a:ext cx="486" cy="133"/>
              </a:xfrm>
              <a:prstGeom prst="line">
                <a:avLst/>
              </a:prstGeom>
              <a:noFill/>
              <a:ln w="57150">
                <a:solidFill>
                  <a:schemeClr val="bg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113689" name="Text Box 24"/>
            <p:cNvSpPr txBox="1">
              <a:spLocks noChangeArrowheads="1"/>
            </p:cNvSpPr>
            <p:nvPr/>
          </p:nvSpPr>
          <p:spPr bwMode="auto">
            <a:xfrm>
              <a:off x="4548" y="3079"/>
              <a:ext cx="1212" cy="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es-ES_tradnl" sz="2200">
                  <a:latin typeface="Berlin Sans FB" pitchFamily="34" charset="0"/>
                </a:rPr>
                <a:t>Rilassamento muscolatura liscia ed erezione</a:t>
              </a:r>
            </a:p>
          </p:txBody>
        </p:sp>
        <p:sp>
          <p:nvSpPr>
            <p:cNvPr id="113690" name="Line 25"/>
            <p:cNvSpPr>
              <a:spLocks noChangeShapeType="1"/>
            </p:cNvSpPr>
            <p:nvPr/>
          </p:nvSpPr>
          <p:spPr bwMode="auto">
            <a:xfrm>
              <a:off x="5178" y="2597"/>
              <a:ext cx="0" cy="432"/>
            </a:xfrm>
            <a:prstGeom prst="line">
              <a:avLst/>
            </a:prstGeom>
            <a:noFill/>
            <a:ln w="57150">
              <a:solidFill>
                <a:srgbClr val="E6D00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12026" name="Text Box 26"/>
            <p:cNvSpPr txBox="1">
              <a:spLocks noChangeArrowheads="1"/>
            </p:cNvSpPr>
            <p:nvPr/>
          </p:nvSpPr>
          <p:spPr bwMode="auto">
            <a:xfrm>
              <a:off x="612" y="1879"/>
              <a:ext cx="684" cy="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/>
              <a:r>
                <a:rPr lang="es-ES_tradnl" sz="2200">
                  <a:latin typeface="Berlin Sans FB" pitchFamily="34" charset="0"/>
                </a:rPr>
                <a:t>Ossido nitrico</a:t>
              </a:r>
              <a:endParaRPr lang="es-ES_tradnl" sz="22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" pitchFamily="34" charset="0"/>
              </a:endParaRPr>
            </a:p>
          </p:txBody>
        </p:sp>
        <p:sp>
          <p:nvSpPr>
            <p:cNvPr id="113692" name="Freeform 27"/>
            <p:cNvSpPr>
              <a:spLocks/>
            </p:cNvSpPr>
            <p:nvPr/>
          </p:nvSpPr>
          <p:spPr bwMode="auto">
            <a:xfrm rot="-1008391">
              <a:off x="330" y="869"/>
              <a:ext cx="772" cy="768"/>
            </a:xfrm>
            <a:custGeom>
              <a:avLst/>
              <a:gdLst>
                <a:gd name="T0" fmla="*/ 232 w 1780"/>
                <a:gd name="T1" fmla="*/ 0 h 1969"/>
                <a:gd name="T2" fmla="*/ 424 w 1780"/>
                <a:gd name="T3" fmla="*/ 1164 h 1969"/>
                <a:gd name="T4" fmla="*/ 40 w 1780"/>
                <a:gd name="T5" fmla="*/ 1620 h 1969"/>
                <a:gd name="T6" fmla="*/ 181 w 1780"/>
                <a:gd name="T7" fmla="*/ 1919 h 1969"/>
                <a:gd name="T8" fmla="*/ 640 w 1780"/>
                <a:gd name="T9" fmla="*/ 1920 h 1969"/>
                <a:gd name="T10" fmla="*/ 1060 w 1780"/>
                <a:gd name="T11" fmla="*/ 1836 h 1969"/>
                <a:gd name="T12" fmla="*/ 1660 w 1780"/>
                <a:gd name="T13" fmla="*/ 1428 h 1969"/>
                <a:gd name="T14" fmla="*/ 1660 w 1780"/>
                <a:gd name="T15" fmla="*/ 948 h 1969"/>
                <a:gd name="T16" fmla="*/ 940 w 1780"/>
                <a:gd name="T17" fmla="*/ 996 h 1969"/>
                <a:gd name="T18" fmla="*/ 772 w 1780"/>
                <a:gd name="T19" fmla="*/ 48 h 196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80"/>
                <a:gd name="T31" fmla="*/ 0 h 1969"/>
                <a:gd name="T32" fmla="*/ 1780 w 1780"/>
                <a:gd name="T33" fmla="*/ 1969 h 196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80" h="1969">
                  <a:moveTo>
                    <a:pt x="232" y="0"/>
                  </a:moveTo>
                  <a:cubicBezTo>
                    <a:pt x="264" y="196"/>
                    <a:pt x="456" y="894"/>
                    <a:pt x="424" y="1164"/>
                  </a:cubicBezTo>
                  <a:cubicBezTo>
                    <a:pt x="392" y="1434"/>
                    <a:pt x="80" y="1494"/>
                    <a:pt x="40" y="1620"/>
                  </a:cubicBezTo>
                  <a:cubicBezTo>
                    <a:pt x="0" y="1746"/>
                    <a:pt x="81" y="1869"/>
                    <a:pt x="181" y="1919"/>
                  </a:cubicBezTo>
                  <a:cubicBezTo>
                    <a:pt x="281" y="1969"/>
                    <a:pt x="494" y="1934"/>
                    <a:pt x="640" y="1920"/>
                  </a:cubicBezTo>
                  <a:cubicBezTo>
                    <a:pt x="786" y="1906"/>
                    <a:pt x="890" y="1918"/>
                    <a:pt x="1060" y="1836"/>
                  </a:cubicBezTo>
                  <a:cubicBezTo>
                    <a:pt x="1230" y="1754"/>
                    <a:pt x="1560" y="1576"/>
                    <a:pt x="1660" y="1428"/>
                  </a:cubicBezTo>
                  <a:cubicBezTo>
                    <a:pt x="1760" y="1280"/>
                    <a:pt x="1780" y="1020"/>
                    <a:pt x="1660" y="948"/>
                  </a:cubicBezTo>
                  <a:cubicBezTo>
                    <a:pt x="1540" y="876"/>
                    <a:pt x="1088" y="1146"/>
                    <a:pt x="940" y="996"/>
                  </a:cubicBezTo>
                  <a:cubicBezTo>
                    <a:pt x="792" y="846"/>
                    <a:pt x="807" y="245"/>
                    <a:pt x="772" y="48"/>
                  </a:cubicBezTo>
                </a:path>
              </a:pathLst>
            </a:custGeom>
            <a:gradFill rotWithShape="0">
              <a:gsLst>
                <a:gs pos="0">
                  <a:srgbClr val="595959"/>
                </a:gs>
                <a:gs pos="50000">
                  <a:srgbClr val="C0C0C0"/>
                </a:gs>
                <a:gs pos="100000">
                  <a:srgbClr val="595959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Font typeface="Wingdings" pitchFamily="2" charset="2"/>
                <a:buChar char="ü"/>
              </a:pPr>
              <a:endParaRPr lang="it-IT" sz="28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512028" name="Text Box 28"/>
            <p:cNvSpPr txBox="1">
              <a:spLocks noChangeArrowheads="1"/>
            </p:cNvSpPr>
            <p:nvPr/>
          </p:nvSpPr>
          <p:spPr bwMode="auto">
            <a:xfrm>
              <a:off x="3131" y="1447"/>
              <a:ext cx="1872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es-ES_tradnl" sz="2200">
                  <a:latin typeface="Berlin Sans FB" pitchFamily="34" charset="0"/>
                </a:rPr>
                <a:t>Cellula muscolare liscia</a:t>
              </a:r>
              <a:endParaRPr lang="es-ES_tradnl" sz="22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" pitchFamily="34" charset="0"/>
              </a:endParaRPr>
            </a:p>
          </p:txBody>
        </p:sp>
        <p:sp>
          <p:nvSpPr>
            <p:cNvPr id="113694" name="Line 29"/>
            <p:cNvSpPr>
              <a:spLocks noChangeShapeType="1"/>
            </p:cNvSpPr>
            <p:nvPr/>
          </p:nvSpPr>
          <p:spPr bwMode="auto">
            <a:xfrm rot="-1092093">
              <a:off x="2783" y="2971"/>
              <a:ext cx="192" cy="336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3695" name="Text Box 30"/>
            <p:cNvSpPr txBox="1">
              <a:spLocks noChangeArrowheads="1"/>
            </p:cNvSpPr>
            <p:nvPr/>
          </p:nvSpPr>
          <p:spPr bwMode="auto">
            <a:xfrm>
              <a:off x="2874" y="3260"/>
              <a:ext cx="628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s-ES_tradnl" sz="2200">
                  <a:latin typeface="Berlin Sans FB" pitchFamily="34" charset="0"/>
                </a:rPr>
                <a:t>5</a:t>
              </a:r>
              <a:r>
                <a:rPr lang="es-ES_tradnl" sz="2200">
                  <a:latin typeface="Berlin Sans FB" pitchFamily="34" charset="0"/>
                  <a:cs typeface="Arial" charset="0"/>
                </a:rPr>
                <a:t>'</a:t>
              </a:r>
              <a:r>
                <a:rPr lang="es-ES_tradnl" sz="2200">
                  <a:latin typeface="Berlin Sans FB" pitchFamily="34" charset="0"/>
                </a:rPr>
                <a:t>GMP</a:t>
              </a:r>
              <a:endParaRPr lang="es-ES_tradnl" sz="2200">
                <a:solidFill>
                  <a:schemeClr val="bg2"/>
                </a:solidFill>
                <a:latin typeface="Berlin Sans FB" pitchFamily="34" charset="0"/>
              </a:endParaRPr>
            </a:p>
          </p:txBody>
        </p:sp>
        <p:sp>
          <p:nvSpPr>
            <p:cNvPr id="113696" name="Oval 31"/>
            <p:cNvSpPr>
              <a:spLocks noChangeArrowheads="1"/>
            </p:cNvSpPr>
            <p:nvPr/>
          </p:nvSpPr>
          <p:spPr bwMode="auto">
            <a:xfrm>
              <a:off x="2046" y="3058"/>
              <a:ext cx="672" cy="288"/>
            </a:xfrm>
            <a:prstGeom prst="ellipse">
              <a:avLst/>
            </a:prstGeom>
            <a:solidFill>
              <a:srgbClr val="CCCCFF"/>
            </a:solidFill>
            <a:ln w="9525">
              <a:noFill/>
              <a:round/>
              <a:headEnd/>
              <a:tailEnd/>
            </a:ln>
            <a:effectLst>
              <a:prstShdw prst="shdw17" dist="17961" dir="2700000">
                <a:srgbClr val="7A7A99"/>
              </a:prstShdw>
            </a:effectLst>
          </p:spPr>
          <p:txBody>
            <a:bodyPr wrap="none" anchor="ctr"/>
            <a:lstStyle/>
            <a:p>
              <a:pPr algn="ctr" eaLnBrk="0" hangingPunct="0"/>
              <a:r>
                <a:rPr lang="es-ES_tradnl" sz="2200">
                  <a:solidFill>
                    <a:srgbClr val="CC3300"/>
                  </a:solidFill>
                  <a:latin typeface="Berlin Sans FB" pitchFamily="34" charset="0"/>
                </a:rPr>
                <a:t>PDE5</a:t>
              </a:r>
            </a:p>
          </p:txBody>
        </p:sp>
        <p:grpSp>
          <p:nvGrpSpPr>
            <p:cNvPr id="5" name="Group 32"/>
            <p:cNvGrpSpPr>
              <a:grpSpLocks/>
            </p:cNvGrpSpPr>
            <p:nvPr/>
          </p:nvGrpSpPr>
          <p:grpSpPr bwMode="auto">
            <a:xfrm>
              <a:off x="618" y="851"/>
              <a:ext cx="1888" cy="978"/>
              <a:chOff x="672" y="1182"/>
              <a:chExt cx="1888" cy="978"/>
            </a:xfrm>
          </p:grpSpPr>
          <p:grpSp>
            <p:nvGrpSpPr>
              <p:cNvPr id="6" name="Group 33"/>
              <p:cNvGrpSpPr>
                <a:grpSpLocks/>
              </p:cNvGrpSpPr>
              <p:nvPr/>
            </p:nvGrpSpPr>
            <p:grpSpPr bwMode="auto">
              <a:xfrm>
                <a:off x="672" y="1680"/>
                <a:ext cx="720" cy="480"/>
                <a:chOff x="912" y="1584"/>
                <a:chExt cx="720" cy="480"/>
              </a:xfrm>
            </p:grpSpPr>
            <p:sp>
              <p:nvSpPr>
                <p:cNvPr id="113699" name="Line 34"/>
                <p:cNvSpPr>
                  <a:spLocks noChangeShapeType="1"/>
                </p:cNvSpPr>
                <p:nvPr/>
              </p:nvSpPr>
              <p:spPr bwMode="auto">
                <a:xfrm>
                  <a:off x="912" y="1824"/>
                  <a:ext cx="288" cy="240"/>
                </a:xfrm>
                <a:prstGeom prst="line">
                  <a:avLst/>
                </a:prstGeom>
                <a:noFill/>
                <a:ln w="57150">
                  <a:solidFill>
                    <a:srgbClr val="E9E400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113700" name="Line 35"/>
                <p:cNvSpPr>
                  <a:spLocks noChangeShapeType="1"/>
                </p:cNvSpPr>
                <p:nvPr/>
              </p:nvSpPr>
              <p:spPr bwMode="auto">
                <a:xfrm>
                  <a:off x="1152" y="1728"/>
                  <a:ext cx="288" cy="240"/>
                </a:xfrm>
                <a:prstGeom prst="line">
                  <a:avLst/>
                </a:prstGeom>
                <a:noFill/>
                <a:ln w="57150">
                  <a:solidFill>
                    <a:srgbClr val="E9E400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113701" name="Line 36"/>
                <p:cNvSpPr>
                  <a:spLocks noChangeShapeType="1"/>
                </p:cNvSpPr>
                <p:nvPr/>
              </p:nvSpPr>
              <p:spPr bwMode="auto">
                <a:xfrm>
                  <a:off x="1344" y="1584"/>
                  <a:ext cx="288" cy="240"/>
                </a:xfrm>
                <a:prstGeom prst="line">
                  <a:avLst/>
                </a:prstGeom>
                <a:noFill/>
                <a:ln w="57150">
                  <a:solidFill>
                    <a:srgbClr val="E9E400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</p:grpSp>
          <p:sp>
            <p:nvSpPr>
              <p:cNvPr id="113702" name="Line 37"/>
              <p:cNvSpPr>
                <a:spLocks noChangeShapeType="1"/>
              </p:cNvSpPr>
              <p:nvPr/>
            </p:nvSpPr>
            <p:spPr bwMode="auto">
              <a:xfrm flipH="1">
                <a:off x="1698" y="1182"/>
                <a:ext cx="527" cy="912"/>
              </a:xfrm>
              <a:prstGeom prst="line">
                <a:avLst/>
              </a:prstGeom>
              <a:noFill/>
              <a:ln w="50800">
                <a:solidFill>
                  <a:srgbClr val="E9E4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13703" name="Line 38"/>
              <p:cNvSpPr>
                <a:spLocks noChangeShapeType="1"/>
              </p:cNvSpPr>
              <p:nvPr/>
            </p:nvSpPr>
            <p:spPr bwMode="auto">
              <a:xfrm flipH="1">
                <a:off x="2128" y="1283"/>
                <a:ext cx="432" cy="48"/>
              </a:xfrm>
              <a:prstGeom prst="line">
                <a:avLst/>
              </a:prstGeom>
              <a:noFill/>
              <a:ln w="50800">
                <a:solidFill>
                  <a:srgbClr val="E9E4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13704" name="Oval 39"/>
            <p:cNvSpPr>
              <a:spLocks noChangeArrowheads="1"/>
            </p:cNvSpPr>
            <p:nvPr/>
          </p:nvSpPr>
          <p:spPr bwMode="auto">
            <a:xfrm>
              <a:off x="1386" y="2069"/>
              <a:ext cx="48" cy="48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Font typeface="Wingdings" pitchFamily="2" charset="2"/>
                <a:buChar char="ü"/>
              </a:pPr>
              <a:endParaRPr lang="it-IT" sz="28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113705" name="Oval 40"/>
            <p:cNvSpPr>
              <a:spLocks noChangeArrowheads="1"/>
            </p:cNvSpPr>
            <p:nvPr/>
          </p:nvSpPr>
          <p:spPr bwMode="auto">
            <a:xfrm>
              <a:off x="1392" y="1919"/>
              <a:ext cx="48" cy="48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Font typeface="Wingdings" pitchFamily="2" charset="2"/>
                <a:buChar char="ü"/>
              </a:pPr>
              <a:endParaRPr lang="it-IT" sz="28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113706" name="Oval 41"/>
            <p:cNvSpPr>
              <a:spLocks noChangeArrowheads="1"/>
            </p:cNvSpPr>
            <p:nvPr/>
          </p:nvSpPr>
          <p:spPr bwMode="auto">
            <a:xfrm>
              <a:off x="1626" y="1973"/>
              <a:ext cx="48" cy="48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20000"/>
                </a:spcBef>
                <a:buFont typeface="Wingdings" pitchFamily="2" charset="2"/>
                <a:buChar char="ü"/>
              </a:pPr>
              <a:endParaRPr lang="it-IT" sz="280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grpSp>
          <p:nvGrpSpPr>
            <p:cNvPr id="7" name="Group 42"/>
            <p:cNvGrpSpPr>
              <a:grpSpLocks/>
            </p:cNvGrpSpPr>
            <p:nvPr/>
          </p:nvGrpSpPr>
          <p:grpSpPr bwMode="auto">
            <a:xfrm>
              <a:off x="1290" y="1709"/>
              <a:ext cx="528" cy="384"/>
              <a:chOff x="768" y="3840"/>
              <a:chExt cx="528" cy="384"/>
            </a:xfrm>
          </p:grpSpPr>
          <p:sp>
            <p:nvSpPr>
              <p:cNvPr id="113708" name="Oval 43"/>
              <p:cNvSpPr>
                <a:spLocks noChangeArrowheads="1"/>
              </p:cNvSpPr>
              <p:nvPr/>
            </p:nvSpPr>
            <p:spPr bwMode="auto">
              <a:xfrm>
                <a:off x="768" y="3992"/>
                <a:ext cx="48" cy="48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Font typeface="Wingdings" pitchFamily="2" charset="2"/>
                  <a:buChar char="ü"/>
                </a:pPr>
                <a:endParaRPr lang="it-IT" sz="28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13709" name="Oval 44"/>
              <p:cNvSpPr>
                <a:spLocks noChangeArrowheads="1"/>
              </p:cNvSpPr>
              <p:nvPr/>
            </p:nvSpPr>
            <p:spPr bwMode="auto">
              <a:xfrm>
                <a:off x="808" y="4104"/>
                <a:ext cx="48" cy="48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Font typeface="Wingdings" pitchFamily="2" charset="2"/>
                  <a:buChar char="ü"/>
                </a:pPr>
                <a:endParaRPr lang="it-IT" sz="28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13710" name="Oval 45"/>
              <p:cNvSpPr>
                <a:spLocks noChangeArrowheads="1"/>
              </p:cNvSpPr>
              <p:nvPr/>
            </p:nvSpPr>
            <p:spPr bwMode="auto">
              <a:xfrm>
                <a:off x="768" y="3888"/>
                <a:ext cx="48" cy="48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Font typeface="Wingdings" pitchFamily="2" charset="2"/>
                  <a:buChar char="ü"/>
                </a:pPr>
                <a:endParaRPr lang="it-IT" sz="28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13711" name="Oval 46"/>
              <p:cNvSpPr>
                <a:spLocks noChangeArrowheads="1"/>
              </p:cNvSpPr>
              <p:nvPr/>
            </p:nvSpPr>
            <p:spPr bwMode="auto">
              <a:xfrm>
                <a:off x="960" y="3840"/>
                <a:ext cx="48" cy="48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Font typeface="Wingdings" pitchFamily="2" charset="2"/>
                  <a:buChar char="ü"/>
                </a:pPr>
                <a:endParaRPr lang="it-IT" sz="28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13712" name="Oval 47"/>
              <p:cNvSpPr>
                <a:spLocks noChangeArrowheads="1"/>
              </p:cNvSpPr>
              <p:nvPr/>
            </p:nvSpPr>
            <p:spPr bwMode="auto">
              <a:xfrm>
                <a:off x="1008" y="4080"/>
                <a:ext cx="48" cy="48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Font typeface="Wingdings" pitchFamily="2" charset="2"/>
                  <a:buChar char="ü"/>
                </a:pPr>
                <a:endParaRPr lang="it-IT" sz="28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13713" name="Oval 48"/>
              <p:cNvSpPr>
                <a:spLocks noChangeArrowheads="1"/>
              </p:cNvSpPr>
              <p:nvPr/>
            </p:nvSpPr>
            <p:spPr bwMode="auto">
              <a:xfrm>
                <a:off x="904" y="4128"/>
                <a:ext cx="48" cy="48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Font typeface="Wingdings" pitchFamily="2" charset="2"/>
                  <a:buChar char="ü"/>
                </a:pPr>
                <a:endParaRPr lang="it-IT" sz="28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13714" name="Oval 49"/>
              <p:cNvSpPr>
                <a:spLocks noChangeArrowheads="1"/>
              </p:cNvSpPr>
              <p:nvPr/>
            </p:nvSpPr>
            <p:spPr bwMode="auto">
              <a:xfrm>
                <a:off x="960" y="3960"/>
                <a:ext cx="48" cy="48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Font typeface="Wingdings" pitchFamily="2" charset="2"/>
                  <a:buChar char="ü"/>
                </a:pPr>
                <a:endParaRPr lang="it-IT" sz="28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13715" name="Oval 50"/>
              <p:cNvSpPr>
                <a:spLocks noChangeArrowheads="1"/>
              </p:cNvSpPr>
              <p:nvPr/>
            </p:nvSpPr>
            <p:spPr bwMode="auto">
              <a:xfrm>
                <a:off x="1056" y="3992"/>
                <a:ext cx="48" cy="48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Font typeface="Wingdings" pitchFamily="2" charset="2"/>
                  <a:buChar char="ü"/>
                </a:pPr>
                <a:endParaRPr lang="it-IT" sz="28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13716" name="Oval 51"/>
              <p:cNvSpPr>
                <a:spLocks noChangeArrowheads="1"/>
              </p:cNvSpPr>
              <p:nvPr/>
            </p:nvSpPr>
            <p:spPr bwMode="auto">
              <a:xfrm>
                <a:off x="1152" y="4032"/>
                <a:ext cx="48" cy="48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Font typeface="Wingdings" pitchFamily="2" charset="2"/>
                  <a:buChar char="ü"/>
                </a:pPr>
                <a:endParaRPr lang="it-IT" sz="28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13717" name="Oval 52"/>
              <p:cNvSpPr>
                <a:spLocks noChangeArrowheads="1"/>
              </p:cNvSpPr>
              <p:nvPr/>
            </p:nvSpPr>
            <p:spPr bwMode="auto">
              <a:xfrm>
                <a:off x="1056" y="3888"/>
                <a:ext cx="48" cy="48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Font typeface="Wingdings" pitchFamily="2" charset="2"/>
                  <a:buChar char="ü"/>
                </a:pPr>
                <a:endParaRPr lang="it-IT" sz="28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13718" name="Oval 53"/>
              <p:cNvSpPr>
                <a:spLocks noChangeArrowheads="1"/>
              </p:cNvSpPr>
              <p:nvPr/>
            </p:nvSpPr>
            <p:spPr bwMode="auto">
              <a:xfrm>
                <a:off x="1152" y="3936"/>
                <a:ext cx="48" cy="48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Font typeface="Wingdings" pitchFamily="2" charset="2"/>
                  <a:buChar char="ü"/>
                </a:pPr>
                <a:endParaRPr lang="it-IT" sz="28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13719" name="Oval 54"/>
              <p:cNvSpPr>
                <a:spLocks noChangeArrowheads="1"/>
              </p:cNvSpPr>
              <p:nvPr/>
            </p:nvSpPr>
            <p:spPr bwMode="auto">
              <a:xfrm>
                <a:off x="1192" y="4128"/>
                <a:ext cx="48" cy="48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Font typeface="Wingdings" pitchFamily="2" charset="2"/>
                  <a:buChar char="ü"/>
                </a:pPr>
                <a:endParaRPr lang="it-IT" sz="28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13720" name="Oval 55"/>
              <p:cNvSpPr>
                <a:spLocks noChangeArrowheads="1"/>
              </p:cNvSpPr>
              <p:nvPr/>
            </p:nvSpPr>
            <p:spPr bwMode="auto">
              <a:xfrm>
                <a:off x="1248" y="3984"/>
                <a:ext cx="48" cy="48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Font typeface="Wingdings" pitchFamily="2" charset="2"/>
                  <a:buChar char="ü"/>
                </a:pPr>
                <a:endParaRPr lang="it-IT" sz="28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13721" name="Oval 56"/>
              <p:cNvSpPr>
                <a:spLocks noChangeArrowheads="1"/>
              </p:cNvSpPr>
              <p:nvPr/>
            </p:nvSpPr>
            <p:spPr bwMode="auto">
              <a:xfrm>
                <a:off x="864" y="3944"/>
                <a:ext cx="48" cy="48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Font typeface="Wingdings" pitchFamily="2" charset="2"/>
                  <a:buChar char="ü"/>
                </a:pPr>
                <a:endParaRPr lang="it-IT" sz="28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13722" name="Oval 57"/>
              <p:cNvSpPr>
                <a:spLocks noChangeArrowheads="1"/>
              </p:cNvSpPr>
              <p:nvPr/>
            </p:nvSpPr>
            <p:spPr bwMode="auto">
              <a:xfrm>
                <a:off x="1056" y="4176"/>
                <a:ext cx="48" cy="48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Font typeface="Wingdings" pitchFamily="2" charset="2"/>
                  <a:buChar char="ü"/>
                </a:pPr>
                <a:endParaRPr lang="it-IT" sz="28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13723" name="Oval 58"/>
              <p:cNvSpPr>
                <a:spLocks noChangeArrowheads="1"/>
              </p:cNvSpPr>
              <p:nvPr/>
            </p:nvSpPr>
            <p:spPr bwMode="auto">
              <a:xfrm>
                <a:off x="864" y="3840"/>
                <a:ext cx="48" cy="48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20000"/>
                  </a:spcBef>
                  <a:buFont typeface="Wingdings" pitchFamily="2" charset="2"/>
                  <a:buChar char="ü"/>
                </a:pPr>
                <a:endParaRPr lang="it-IT" sz="28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</p:grpSp>
        <p:sp>
          <p:nvSpPr>
            <p:cNvPr id="113724" name="Text Box 59"/>
            <p:cNvSpPr txBox="1">
              <a:spLocks noChangeArrowheads="1"/>
            </p:cNvSpPr>
            <p:nvPr/>
          </p:nvSpPr>
          <p:spPr bwMode="auto">
            <a:xfrm>
              <a:off x="96" y="957"/>
              <a:ext cx="1402" cy="3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s-ES_tradnl" sz="2200">
                  <a:latin typeface="Berlin Sans FB" pitchFamily="34" charset="0"/>
                </a:rPr>
                <a:t>Nervo cavernoso</a:t>
              </a:r>
            </a:p>
          </p:txBody>
        </p:sp>
        <p:sp>
          <p:nvSpPr>
            <p:cNvPr id="113725" name="Text Box 60"/>
            <p:cNvSpPr txBox="1">
              <a:spLocks noChangeArrowheads="1"/>
            </p:cNvSpPr>
            <p:nvPr/>
          </p:nvSpPr>
          <p:spPr bwMode="auto">
            <a:xfrm>
              <a:off x="96" y="578"/>
              <a:ext cx="1739" cy="3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eaLnBrk="0" hangingPunct="0">
                <a:spcBef>
                  <a:spcPct val="15000"/>
                </a:spcBef>
                <a:spcAft>
                  <a:spcPct val="20000"/>
                </a:spcAft>
              </a:pPr>
              <a:r>
                <a:rPr lang="en-US" sz="2200">
                  <a:latin typeface="Berlin Sans FB" pitchFamily="34" charset="0"/>
                </a:rPr>
                <a:t>Stimolazione sessuale</a:t>
              </a:r>
            </a:p>
          </p:txBody>
        </p:sp>
        <p:grpSp>
          <p:nvGrpSpPr>
            <p:cNvPr id="8" name="Group 61"/>
            <p:cNvGrpSpPr>
              <a:grpSpLocks/>
            </p:cNvGrpSpPr>
            <p:nvPr/>
          </p:nvGrpSpPr>
          <p:grpSpPr bwMode="auto">
            <a:xfrm>
              <a:off x="1320" y="3016"/>
              <a:ext cx="1693" cy="987"/>
              <a:chOff x="1320" y="3364"/>
              <a:chExt cx="1693" cy="987"/>
            </a:xfrm>
          </p:grpSpPr>
          <p:sp>
            <p:nvSpPr>
              <p:cNvPr id="113727" name="Text Box 62"/>
              <p:cNvSpPr txBox="1">
                <a:spLocks noChangeArrowheads="1"/>
              </p:cNvSpPr>
              <p:nvPr/>
            </p:nvSpPr>
            <p:spPr bwMode="auto">
              <a:xfrm>
                <a:off x="1320" y="3962"/>
                <a:ext cx="1467" cy="389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pPr eaLnBrk="0" hangingPunct="0">
                  <a:spcBef>
                    <a:spcPct val="15000"/>
                  </a:spcBef>
                  <a:spcAft>
                    <a:spcPct val="20000"/>
                  </a:spcAft>
                </a:pPr>
                <a:r>
                  <a:rPr lang="en-US" sz="2800">
                    <a:solidFill>
                      <a:srgbClr val="3333FF"/>
                    </a:solidFill>
                    <a:latin typeface="Berlin Sans FB" pitchFamily="34" charset="0"/>
                  </a:rPr>
                  <a:t>Inibitori PDE5</a:t>
                </a:r>
              </a:p>
            </p:txBody>
          </p:sp>
          <p:sp>
            <p:nvSpPr>
              <p:cNvPr id="113728" name="Line 63"/>
              <p:cNvSpPr>
                <a:spLocks noChangeShapeType="1"/>
              </p:cNvSpPr>
              <p:nvPr/>
            </p:nvSpPr>
            <p:spPr bwMode="auto">
              <a:xfrm>
                <a:off x="2213" y="3400"/>
                <a:ext cx="383" cy="403"/>
              </a:xfrm>
              <a:prstGeom prst="line">
                <a:avLst/>
              </a:prstGeom>
              <a:noFill/>
              <a:ln w="254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90488" tIns="44450" rIns="90488" bIns="44450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113729" name="Line 64"/>
              <p:cNvSpPr>
                <a:spLocks noChangeShapeType="1"/>
              </p:cNvSpPr>
              <p:nvPr/>
            </p:nvSpPr>
            <p:spPr bwMode="auto">
              <a:xfrm flipH="1">
                <a:off x="2242" y="3364"/>
                <a:ext cx="255" cy="466"/>
              </a:xfrm>
              <a:prstGeom prst="line">
                <a:avLst/>
              </a:prstGeom>
              <a:noFill/>
              <a:ln w="254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lIns="90488" tIns="44450" rIns="90488" bIns="44450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113730" name="Line 65"/>
              <p:cNvSpPr>
                <a:spLocks noChangeShapeType="1"/>
              </p:cNvSpPr>
              <p:nvPr/>
            </p:nvSpPr>
            <p:spPr bwMode="auto">
              <a:xfrm flipH="1">
                <a:off x="2724" y="3381"/>
                <a:ext cx="265" cy="192"/>
              </a:xfrm>
              <a:prstGeom prst="line">
                <a:avLst/>
              </a:prstGeom>
              <a:noFill/>
              <a:ln w="254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113731" name="Line 66"/>
              <p:cNvSpPr>
                <a:spLocks noChangeShapeType="1"/>
              </p:cNvSpPr>
              <p:nvPr/>
            </p:nvSpPr>
            <p:spPr bwMode="auto">
              <a:xfrm flipH="1">
                <a:off x="2748" y="3432"/>
                <a:ext cx="265" cy="192"/>
              </a:xfrm>
              <a:prstGeom prst="line">
                <a:avLst/>
              </a:prstGeom>
              <a:noFill/>
              <a:ln w="254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113732" name="AutoShape 67"/>
              <p:cNvSpPr>
                <a:spLocks noChangeArrowheads="1"/>
              </p:cNvSpPr>
              <p:nvPr/>
            </p:nvSpPr>
            <p:spPr bwMode="auto">
              <a:xfrm rot="-3260840">
                <a:off x="1824" y="3674"/>
                <a:ext cx="523" cy="445"/>
              </a:xfrm>
              <a:prstGeom prst="rightArrow">
                <a:avLst>
                  <a:gd name="adj1" fmla="val 50000"/>
                  <a:gd name="adj2" fmla="val 29382"/>
                </a:avLst>
              </a:prstGeom>
              <a:solidFill>
                <a:schemeClr val="tx2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eaVert" wrap="none" lIns="90488" tIns="44450" rIns="90488" bIns="44450" anchor="ctr">
                <a:spAutoFit/>
              </a:bodyPr>
              <a:lstStyle/>
              <a:p>
                <a:pPr eaLnBrk="0" hangingPunct="0">
                  <a:spcBef>
                    <a:spcPct val="20000"/>
                  </a:spcBef>
                  <a:buFont typeface="Wingdings" pitchFamily="2" charset="2"/>
                  <a:buChar char="ü"/>
                </a:pPr>
                <a:endParaRPr lang="it-IT" sz="2800">
                  <a:solidFill>
                    <a:srgbClr val="FFFFFF"/>
                  </a:solidFill>
                  <a:latin typeface="Comic Sans MS" pitchFamily="66" charset="0"/>
                </a:endParaRPr>
              </a:p>
            </p:txBody>
          </p:sp>
        </p:grpSp>
      </p:grpSp>
      <p:sp>
        <p:nvSpPr>
          <p:cNvPr id="512071" name="Rectangle 71"/>
          <p:cNvSpPr>
            <a:spLocks noChangeArrowheads="1"/>
          </p:cNvSpPr>
          <p:nvPr/>
        </p:nvSpPr>
        <p:spPr bwMode="auto">
          <a:xfrm>
            <a:off x="179512" y="260648"/>
            <a:ext cx="896448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lIns="92075" tIns="46038" rIns="92075" bIns="46038" anchor="ctr"/>
          <a:lstStyle/>
          <a:p>
            <a:pPr algn="ctr" eaLnBrk="0" hangingPunct="0">
              <a:lnSpc>
                <a:spcPct val="90000"/>
              </a:lnSpc>
            </a:pPr>
            <a:r>
              <a:rPr lang="it-IT" sz="3600" b="1" dirty="0">
                <a:solidFill>
                  <a:srgbClr val="FFFF00"/>
                </a:solidFill>
              </a:rPr>
              <a:t>Meccanismo d’azione inibitori PDE5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3528" y="188640"/>
            <a:ext cx="842493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solidFill>
                  <a:srgbClr val="FF0000"/>
                </a:solidFill>
              </a:rPr>
              <a:t>Quindi saranno inutilizzabili tutti i farmaci orali quali :</a:t>
            </a:r>
          </a:p>
          <a:p>
            <a:r>
              <a:rPr lang="it-IT" sz="4000" dirty="0" smtClean="0"/>
              <a:t>- Viagra (</a:t>
            </a:r>
            <a:r>
              <a:rPr lang="it-IT" sz="4000" dirty="0" err="1" smtClean="0"/>
              <a:t>Sildenafil</a:t>
            </a:r>
            <a:r>
              <a:rPr lang="it-IT" sz="4000" dirty="0" smtClean="0"/>
              <a:t>)</a:t>
            </a:r>
          </a:p>
          <a:p>
            <a:r>
              <a:rPr lang="it-IT" sz="4000" dirty="0" smtClean="0"/>
              <a:t>- </a:t>
            </a:r>
            <a:r>
              <a:rPr lang="it-IT" sz="4000" dirty="0" err="1" smtClean="0"/>
              <a:t>Cialis</a:t>
            </a:r>
            <a:r>
              <a:rPr lang="it-IT" sz="4000" dirty="0" smtClean="0"/>
              <a:t>  (</a:t>
            </a:r>
            <a:r>
              <a:rPr lang="it-IT" sz="4000" dirty="0" err="1" smtClean="0"/>
              <a:t>Tadalafil</a:t>
            </a:r>
            <a:r>
              <a:rPr lang="it-IT" sz="4000" dirty="0" smtClean="0"/>
              <a:t>)</a:t>
            </a:r>
          </a:p>
          <a:p>
            <a:r>
              <a:rPr lang="it-IT" sz="4000" dirty="0" smtClean="0"/>
              <a:t>- </a:t>
            </a:r>
            <a:r>
              <a:rPr lang="it-IT" sz="4000" dirty="0" err="1" smtClean="0"/>
              <a:t>Levitra</a:t>
            </a:r>
            <a:r>
              <a:rPr lang="it-IT" sz="4000" dirty="0" smtClean="0"/>
              <a:t> (</a:t>
            </a:r>
            <a:r>
              <a:rPr lang="it-IT" sz="4000" dirty="0" err="1" smtClean="0"/>
              <a:t>Vardenafil</a:t>
            </a:r>
            <a:r>
              <a:rPr lang="it-IT" sz="4000" dirty="0" smtClean="0"/>
              <a:t> )</a:t>
            </a:r>
            <a:endParaRPr lang="it-IT" sz="4000" dirty="0"/>
          </a:p>
        </p:txBody>
      </p:sp>
      <p:sp>
        <p:nvSpPr>
          <p:cNvPr id="17410" name="AutoShape 2" descr="data:image/jpeg;base64,/9j/4AAQSkZJRgABAQAAAQABAAD/2wCEAAkGBxEREBUUERIUFBASFBgQFxQVFBYVEBIUFREWFhUSGRQYHCggGBolHxQVITEhJSorLy4uFx8/ODMsNyguLiwBCgoKDg0OGxAQGiwmICQsLyw3NS8sLCwsLCwsLCwsLCwvLCwsLCwsLCwsLCwsLCwsLCwsLCwsLCwsLCwsLCwsLP/AABEIAJgBTAMBIgACEQEDEQH/xAAcAAEAAQUBAQAAAAAAAAAAAAAABQEDBAYHAgj/xAA+EAACAQIDBQQIBAUDBQEAAAAAAQIDEQQhMQUSQVFhBiKBkQcTMkJxobHwFFJi0SMzksHxU4LhcpOy0uIW/8QAGgEBAAIDAQAAAAAAAAAAAAAAAAMFAQIEBv/EACkRAQACAgEDBAEDBQAAAAAAAAABAgMRBBIhMQUTQVEiYZGhMjNCUoH/2gAMAwEAAhEDEQA/AO4gAAAAABblVitWvM1taK+ZNLgLH4mHMp+Khz+pH7+L/aP3bdM/TIBZWIi+Jdi0SVvW3iWJiY8qgA2YAAAAAAAAAAAAAAAAAAAAAAAAAAAAAAAAAAAAAAAAAC1iKyhG7++hra0VjcsxG+z1VqqKu3ZGDV2g37K8X+xg1azk7v8AwW62JhTV5NJdTz/I9UvadU7R/Lrpx4jz3llTqSlqzzukdh9rQqO0Xnrmmrrmr6njGbTjT9qVr5FdbPWe8zMuiMVvGknkUdiKpY9TV08vJ+Ri/i605NU0t2OTcuPQinkV+m8YpTjmVjXa0yIaljZNZ5NOz5HqW0LdTNOT8xMwTi+2wUdq2dp6c+K8CUhNNXTunmjn1TG3kbR2UxDnSlf3ZtL4NJ/3L703m3yz0W7uTkYIrHVCbABcuMAAAAAAAAAAAAAAAAAAAAAAAAAAAAAAAAAAAAACL2nO7S4LMlCG2g/4j8PocHqVpjDqPlNgj82Bja6px3noRNDDus1Urez7kOFubL2PXra8Ye5Fb0l9+BfrTv8AA8hknc7Wle0fqtVKidWMVwTeXCxbqUob/rJZtKyXBdSkIKLlJu8pZLouRg7SrPdsnnJ2IYhvH6L1CvvOclppfmeMHVtSk76yYdRRjGCayVtdWWXRko2hZ9G7WMa02ME+4+rbPNeoF3IqN89XbQxpPeZPjptifLzBts6B2Uwrp4dX1m3U8HZL5JGtdm9k+uneS/hQd5fqeqh+5vqR6b0vjdEdcq7l5d/hCoALhxAAAAAAAAAAAAAAAAAAAAFmtioQ9qSXx18jE2iO8sxEz4XgYL2vR/N8n+xep42nLSSvy0fzI4z45nUWj92047R5hkAomVJWgAAAAAAAAAABDbZjaSfNfQmTD2lh9+GWqzXXocvMxe5hmI8pMNum8S1ChK1Sq+dl4ZspOqVxNNptxWfFc+l+FiPnTqzdpWpw0ed5P4W+8zxk012lcR37r1LEb98u7HK/N8jzVoxk1e9k75ZByjFKMfZWn7/EszqiMbO/pdtCPsxSfPV+bMepVPDmIwctDeuL6NvGbJPY2yJV5WWUF7U+XRc2SGyOzUpWdS8Ycvfl/wCq+Zt2Hw8YRUYJKKySWhecL06Z/LJ4cefkxHavl5wmFjSgoQVox+7vmy+AXsRERqFcAAyAAAApcpKolq7fED0C2q0fzLzR7uBUAAAAAAAAo2VIPtbtX8PQ7rtOo9yL5ZZy8F82jTJeKVm0/DalJvaKx8sXb3aLcbp0n3tHPVLoupr2JnOU05eslvx3rxso3TalFzejyT4aoh6VUkcO1U3ION7S7rvJNKdlJOzzWUfI8/mz2yTuy8pgrij8V/DycZSg96ytKLclLutaby1s1JZ55LUkKVQhaeKa3W3F06mVOUVu9fVyj7stX1z6klSqXX398SC0d20xuGwYHaDjk3ePK/0ZOU5pq64mmQq8ryeTsk235E1sXHqVuTyzTTUk7WaeaeTWfIsuFypiei3hW8jB/lCcABcOEAAAAAAAAAAEPtXY/rO9CylxXB/szWMXgqkX3oyXh/fQ38pYr8/p2PLPVHaXRj5FqdvLmsqUnwfkXqOyK0/ZhLxVl5s6Hunogr6TXfeySeZPxDUMF2Uk/wCZJJclm/2NgwOyaVL2Y978zzl/x4GeDuw8TFi/pjugvmvfzKlioB0ogAAC1XxEIR3pyUYrjJpLzZp3bLtn6iTo4ezqr25vNQeu6lxlbnkuvDQMfjq1eV6tSUn1by8NPI6sXFteNz2hDfNFezpW0+3uDpZQcqsv0Lu/1PXwuaxj/SLiJfyacYLn7cvN5fI1SNFF5JLhmdtOLir8bc9s15ZWI7R42r7VapnybivhaNl8jAl62XtSu+uZeR7ckTRWseIRzMz8sRU588iV2R2kxOFn3Z3hxhK7ptfDh8VYxt7yPEoJ6+AmItGpgi0x3iXW+zvaOjjI9x7tRK8qbd5Lqn70ev0Jo4JhsRUw9RTptxlF3TWTX/HQ632T7SQxlPO0a0F348/1x6P5FbyON7f5V8OzFl6u0+WwAA5EwAAKM516RsU/xFOF+7GnveM5u/8A4I6Kzm/pFor8ZScso1KajvcrTkm/DeRyc3+06uFr3f8Aktcp1DPwOKUKkHL82XC9s7XZFUcO2nHdlv5xTlNQtOzslF9Ulx46ambh6m9CCk47jjNyjK92rx05NbuVndFLNVzvszKdVQjUpuEIyjFNwcEt53ShLjdN2s1fjZkiklu5RalF6t5Si7SW6tcpRemtyL3W6Xq5Sc4pxdOdkmrNNxd33csmk7Z34GVQxLacZKLtK6btPO1rptZPM0tMNdTKUw84uMH7ST3JKnNqCi7yg7Wus01wtczME3TnrvRvvJ2tLN71mtL9VqRkKt+Jm4R3klzaXm7f3MdfxCK9O0t3RUpEqepUYAAAAAAAAAAAAAAAAAAAAAGFtnGeow9Wr/pU51P6Ytr6GaYW2sH6/DVqX+rSnT8ZQaX1Mx5HzzVx7lJuT3pNttvVybu34svwxZB1W4zakrSWTT1Uk7NfG6Z7hUPQU1MKy+97S9fGerqSvJtWUlzTa0L1PGyUb1Fu8db2XAx8XTjFxnLObhGyemntZallVuMrN3y4q6/yba2jmWfS2jCb7r0+KZlRrq2v38SJnjt/uySc4+81aSXFdUV/Dp61tyXBKO9HT3uKMdJ1JmNRNFxVOtvvmQuHryWUsmm1fg+qfIurGxjKzlm+HAxNWYslZRTLeAxk8NVjUpu0ou9/qn0tqjzRrJrU9ySkuhrMbjUpIn5dl7P7Xhi6MakMm8pRvdxlxRJnGOye2ngq19acspx5rLNLms2djoVozipRacZK6a0aejKfkYfbt+juxX6oXAAQJA1b0gbIdfDb8FepRbqJLVxt34rws/8AabSUaNL0i9ZrLel5paLR8ODyrpu9u88227pu6u7ddeJfpVG9f8G19sOxkoydbCx3ot3lSXtR5yiuK6cOHTTaettPkyky4ppOpXmLLW8bqmMPJSg4926aqR3r7t1k1kr5xcvkFLcadrRlleMGoOVuD8DHwNfclF6pNPq1xXlcyvUxcXC8k4TvGTe9GSi3uXXVNO6zT5nNr4lJPnskKU9Ptmw9mcK5z3nmoau1rytkv7+CInYey6tZrK0Vk5P2V8ObN9wmFjTgoxVkvN9WdXC4s3tF5jtH8uPmciK16I8z/C+gAXqoAAAAAAAAAAAAAAAAAAAAAAMADh/pd7NOhiPxNOP8HEPvforatfCSV11UuhoNOZ9Q7Y2ZSxVGdGtHep1FuvmuKkuTTs0+aPnHtTsCrgMTKjVzXtQnbu1IcJrrwa4M7+Nn+JQZMe2Gqj++Bm0K0HBwqJtX3lKLtODtwvqmRcJF1MtImLQ4LU1KUio1JxjC7b96o1vNrm+VkX5OlKEn6tOpTtLevZyV7ZuPLIiIyL1DFThfdbV1uvqn9o20j2yPXXfV5dF0MqpRcI3UaVaDV5cZx8NbfAjabTfevuvW1r26GRToxjn+ITho47slUaa0sv3MW+marka8Yx7istUruXk3mZVLF1Ek5wcYt2vdZN6JrVGFhXZSaXs2y5K+vUp666cVnfN9FdXfyWZiY+G0SmdVfjzOg+jvbmX4eb5un0tdyh9WvE5dSxmWef1Jrszin+Lobuvr6a+Kc7PP4NnPyMXVSYlPivqdu6AoipSLAAAFGiM2j2ewtd3qUk5/mV4z8WtfElAYtWLRqYZraazuJar/APhcNe6lVXTej9d25nYPsrhabvuOT/W7ryVkTgIo4+KJ30wlnkZZjU2l5hTSSSVksklkl4HoAmQgAAAAAAAAAAAAAAAAAAAAAAAAAAED2w7M0toYd0qndku9TqJXlTnbXrF6NcSeBmJ1O4Hy1tnZVbB1pUa8d2cX/tkuE4vjFmLCZ9H9sOylDaNHcqd2pHOnVS71Nvp70XxX0eZ8/wDaHYGIwFZ0q8bcYzX8upH80ZcfhqjvwchBkx7YqkVUixGZ63ywrliYck4l5SK7/kWN8pvmfchj2Wbh8VKEt6OvmnfVWPWIx8pZWjFa2jFRTfW2pH+sMvZuzq+Jlu0KU6stLQi3b4vSPizSc1Y7t4wyo6x0H0UbEnXxCxEk1RoO6b96rZpRXNJNt9bF3sz6Jqkmp42ooR19TTd6j6SqaR8L/FHWMDg6dGnGnShGFOCsoxVkkcXI5cTWa1T4sGp3LIQAK50gAAAAAAAAAAAAAAAAAAAAAAAAAAAAAAAAAAAAAAABgba2PQxdJ0sRTU4PnrF8JRks4vqjPAHGds+h2tGTeErwnBvKNa8Jx6b0YtS+NokS/RRtPlQ/7v8A8nfATRnvDXphwvD+iHaD9uphor/rqSa8FTt8ybwPoYV/4+MbXKnSUX/VOUvodZBic1/s6Yadsv0abNoWboutJca0nNf0K0fkbZhsNCnFRpwjCC0jGKjFeCLoI5tM+W2gAGAAAAAAAAAAAAAAAAAAAAAAAAAAAAAAAAAAAAAAAAAAAAAAAAAAAAAAAAAAAAAAAAAAAAAAAAAAAAAAAA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7412" name="AutoShape 4" descr="data:image/jpeg;base64,/9j/4AAQSkZJRgABAQAAAQABAAD/2wCEAAkGBxEREBUUERIUFBASFBgQFxQVFBYVEBIUFREWFhUSGRQYHCggGBolHxQVITEhJSorLy4uFx8/ODMsNyguLiwBCgoKDg0OGxAQGiwmICQsLyw3NS8sLCwsLCwsLCwsLCwvLCwsLCwsLCwsLCwsLCwsLCwsLCwsLCwsLCwsLCwsLP/AABEIAJgBTAMBIgACEQEDEQH/xAAcAAEAAQUBAQAAAAAAAAAAAAAABQEDBAYHAgj/xAA+EAACAQIDBQQIBAUDBQEAAAAAAQIDEQQhMQUSQVFhBiKBkQcTMkJxobHwFFJi0SMzksHxU4LhcpOy0uIW/8QAGgEBAAIDAQAAAAAAAAAAAAAAAAMFAQIEBv/EACkRAQACAgEDBAEDBQAAAAAAAAABAgMRBBIhMQUTQVEiYZGhMjNCUoH/2gAMAwEAAhEDEQA/AO4gAAAAABblVitWvM1taK+ZNLgLH4mHMp+Khz+pH7+L/aP3bdM/TIBZWIi+Jdi0SVvW3iWJiY8qgA2YAAAAAAAAAAAAAAAAAAAAAAAAAAAAAAAAAAAAAAAAAC1iKyhG7++hra0VjcsxG+z1VqqKu3ZGDV2g37K8X+xg1azk7v8AwW62JhTV5NJdTz/I9UvadU7R/Lrpx4jz3llTqSlqzzukdh9rQqO0Xnrmmrrmr6njGbTjT9qVr5FdbPWe8zMuiMVvGknkUdiKpY9TV08vJ+Ri/i605NU0t2OTcuPQinkV+m8YpTjmVjXa0yIaljZNZ5NOz5HqW0LdTNOT8xMwTi+2wUdq2dp6c+K8CUhNNXTunmjn1TG3kbR2UxDnSlf3ZtL4NJ/3L703m3yz0W7uTkYIrHVCbABcuMAAAAAAAAAAAAAAAAAAAAAAAAAAAAAAAAAAAAACL2nO7S4LMlCG2g/4j8PocHqVpjDqPlNgj82Bja6px3noRNDDus1Urez7kOFubL2PXra8Ye5Fb0l9+BfrTv8AA8hknc7Wle0fqtVKidWMVwTeXCxbqUob/rJZtKyXBdSkIKLlJu8pZLouRg7SrPdsnnJ2IYhvH6L1CvvOclppfmeMHVtSk76yYdRRjGCayVtdWWXRko2hZ9G7WMa02ME+4+rbPNeoF3IqN89XbQxpPeZPjptifLzBts6B2Uwrp4dX1m3U8HZL5JGtdm9k+uneS/hQd5fqeqh+5vqR6b0vjdEdcq7l5d/hCoALhxAAAAAAAAAAAAAAAAAAAAFmtioQ9qSXx18jE2iO8sxEz4XgYL2vR/N8n+xep42nLSSvy0fzI4z45nUWj92047R5hkAomVJWgAAAAAAAAAABDbZjaSfNfQmTD2lh9+GWqzXXocvMxe5hmI8pMNum8S1ChK1Sq+dl4ZspOqVxNNptxWfFc+l+FiPnTqzdpWpw0ed5P4W+8zxk012lcR37r1LEb98u7HK/N8jzVoxk1e9k75ZByjFKMfZWn7/EszqiMbO/pdtCPsxSfPV+bMepVPDmIwctDeuL6NvGbJPY2yJV5WWUF7U+XRc2SGyOzUpWdS8Ycvfl/wCq+Zt2Hw8YRUYJKKySWhecL06Z/LJ4cefkxHavl5wmFjSgoQVox+7vmy+AXsRERqFcAAyAAAApcpKolq7fED0C2q0fzLzR7uBUAAAAAAAAo2VIPtbtX8PQ7rtOo9yL5ZZy8F82jTJeKVm0/DalJvaKx8sXb3aLcbp0n3tHPVLoupr2JnOU05eslvx3rxso3TalFzejyT4aoh6VUkcO1U3ION7S7rvJNKdlJOzzWUfI8/mz2yTuy8pgrij8V/DycZSg96ytKLclLutaby1s1JZ55LUkKVQhaeKa3W3F06mVOUVu9fVyj7stX1z6klSqXX398SC0d20xuGwYHaDjk3ePK/0ZOU5pq64mmQq8ryeTsk235E1sXHqVuTyzTTUk7WaeaeTWfIsuFypiei3hW8jB/lCcABcOEAAAAAAAAAAEPtXY/rO9CylxXB/szWMXgqkX3oyXh/fQ38pYr8/p2PLPVHaXRj5FqdvLmsqUnwfkXqOyK0/ZhLxVl5s6Hunogr6TXfeySeZPxDUMF2Uk/wCZJJclm/2NgwOyaVL2Y978zzl/x4GeDuw8TFi/pjugvmvfzKlioB0ogAAC1XxEIR3pyUYrjJpLzZp3bLtn6iTo4ezqr25vNQeu6lxlbnkuvDQMfjq1eV6tSUn1by8NPI6sXFteNz2hDfNFezpW0+3uDpZQcqsv0Lu/1PXwuaxj/SLiJfyacYLn7cvN5fI1SNFF5JLhmdtOLir8bc9s15ZWI7R42r7VapnybivhaNl8jAl62XtSu+uZeR7ckTRWseIRzMz8sRU588iV2R2kxOFn3Z3hxhK7ptfDh8VYxt7yPEoJ6+AmItGpgi0x3iXW+zvaOjjI9x7tRK8qbd5Lqn70ev0Jo4JhsRUw9RTptxlF3TWTX/HQ632T7SQxlPO0a0F348/1x6P5FbyON7f5V8OzFl6u0+WwAA5EwAAKM516RsU/xFOF+7GnveM5u/8A4I6Kzm/pFor8ZScso1KajvcrTkm/DeRyc3+06uFr3f8Aktcp1DPwOKUKkHL82XC9s7XZFUcO2nHdlv5xTlNQtOzslF9Ulx46ambh6m9CCk47jjNyjK92rx05NbuVndFLNVzvszKdVQjUpuEIyjFNwcEt53ShLjdN2s1fjZkiklu5RalF6t5Si7SW6tcpRemtyL3W6Xq5Sc4pxdOdkmrNNxd33csmk7Z34GVQxLacZKLtK6btPO1rptZPM0tMNdTKUw84uMH7ST3JKnNqCi7yg7Wus01wtczME3TnrvRvvJ2tLN71mtL9VqRkKt+Jm4R3klzaXm7f3MdfxCK9O0t3RUpEqepUYAAAAAAAAAAAAAAAAAAAAAGFtnGeow9Wr/pU51P6Ytr6GaYW2sH6/DVqX+rSnT8ZQaX1Mx5HzzVx7lJuT3pNttvVybu34svwxZB1W4zakrSWTT1Uk7NfG6Z7hUPQU1MKy+97S9fGerqSvJtWUlzTa0L1PGyUb1Fu8db2XAx8XTjFxnLObhGyemntZallVuMrN3y4q6/yba2jmWfS2jCb7r0+KZlRrq2v38SJnjt/uySc4+81aSXFdUV/Dp61tyXBKO9HT3uKMdJ1JmNRNFxVOtvvmQuHryWUsmm1fg+qfIurGxjKzlm+HAxNWYslZRTLeAxk8NVjUpu0ou9/qn0tqjzRrJrU9ySkuhrMbjUpIn5dl7P7Xhi6MakMm8pRvdxlxRJnGOye2ngq19acspx5rLNLms2djoVozipRacZK6a0aejKfkYfbt+juxX6oXAAQJA1b0gbIdfDb8FepRbqJLVxt34rws/8AabSUaNL0i9ZrLel5paLR8ODyrpu9u88227pu6u7ddeJfpVG9f8G19sOxkoydbCx3ot3lSXtR5yiuK6cOHTTaettPkyky4ppOpXmLLW8bqmMPJSg4926aqR3r7t1k1kr5xcvkFLcadrRlleMGoOVuD8DHwNfclF6pNPq1xXlcyvUxcXC8k4TvGTe9GSi3uXXVNO6zT5nNr4lJPnskKU9Ptmw9mcK5z3nmoau1rytkv7+CInYey6tZrK0Vk5P2V8ObN9wmFjTgoxVkvN9WdXC4s3tF5jtH8uPmciK16I8z/C+gAXqoAAAAAAAAAAAAAAAAAAAAAAMADh/pd7NOhiPxNOP8HEPvforatfCSV11UuhoNOZ9Q7Y2ZSxVGdGtHep1FuvmuKkuTTs0+aPnHtTsCrgMTKjVzXtQnbu1IcJrrwa4M7+Nn+JQZMe2Gqj++Bm0K0HBwqJtX3lKLtODtwvqmRcJF1MtImLQ4LU1KUio1JxjC7b96o1vNrm+VkX5OlKEn6tOpTtLevZyV7ZuPLIiIyL1DFThfdbV1uvqn9o20j2yPXXfV5dF0MqpRcI3UaVaDV5cZx8NbfAjabTfevuvW1r26GRToxjn+ITho47slUaa0sv3MW+marka8Yx7istUruXk3mZVLF1Ek5wcYt2vdZN6JrVGFhXZSaXs2y5K+vUp666cVnfN9FdXfyWZiY+G0SmdVfjzOg+jvbmX4eb5un0tdyh9WvE5dSxmWef1Jrszin+Lobuvr6a+Kc7PP4NnPyMXVSYlPivqdu6AoipSLAAAFGiM2j2ewtd3qUk5/mV4z8WtfElAYtWLRqYZraazuJar/APhcNe6lVXTej9d25nYPsrhabvuOT/W7ryVkTgIo4+KJ30wlnkZZjU2l5hTSSSVksklkl4HoAmQgAAAAAAAAAAAAAAAAAAAAAAAAAAED2w7M0toYd0qndku9TqJXlTnbXrF6NcSeBmJ1O4Hy1tnZVbB1pUa8d2cX/tkuE4vjFmLCZ9H9sOylDaNHcqd2pHOnVS71Nvp70XxX0eZ8/wDaHYGIwFZ0q8bcYzX8upH80ZcfhqjvwchBkx7YqkVUixGZ63ywrliYck4l5SK7/kWN8pvmfchj2Wbh8VKEt6OvmnfVWPWIx8pZWjFa2jFRTfW2pH+sMvZuzq+Jlu0KU6stLQi3b4vSPizSc1Y7t4wyo6x0H0UbEnXxCxEk1RoO6b96rZpRXNJNt9bF3sz6Jqkmp42ooR19TTd6j6SqaR8L/FHWMDg6dGnGnShGFOCsoxVkkcXI5cTWa1T4sGp3LIQAK50gAAAAAAAAAAAAAAAAAAAAAAAAAAAAAAAAAAAAAAABgba2PQxdJ0sRTU4PnrF8JRks4vqjPAHGds+h2tGTeErwnBvKNa8Jx6b0YtS+NokS/RRtPlQ/7v8A8nfATRnvDXphwvD+iHaD9uphor/rqSa8FTt8ybwPoYV/4+MbXKnSUX/VOUvodZBic1/s6Yadsv0abNoWboutJca0nNf0K0fkbZhsNCnFRpwjCC0jGKjFeCLoI5tM+W2gAGAAAAAAAAAAAAAAAAAAAAAAAAAAAAAAAAAAAAAAAAAAAAAAAAAAAAAAAAAAAAAAAAAAAAAAAAAAAAAAAA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7414" name="Picture 6" descr="http://www.vincenzomirone.it/wp-content/uploads/2013/05/Disfer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4077072"/>
            <a:ext cx="4176464" cy="19092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us.123rf.com/450wm/olku/olku1305/olku130500003/19751538-illustrazione-in-bianco-e-nero-del-cavaliere-di-salto-ostacol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1124744"/>
            <a:ext cx="2808312" cy="2808312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395536" y="4437112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err="1" smtClean="0">
                <a:solidFill>
                  <a:srgbClr val="FFFF00"/>
                </a:solidFill>
              </a:rPr>
              <a:t>…COME</a:t>
            </a:r>
            <a:r>
              <a:rPr lang="it-IT" sz="4000" b="1" dirty="0" smtClean="0">
                <a:solidFill>
                  <a:srgbClr val="FFFF00"/>
                </a:solidFill>
              </a:rPr>
              <a:t> SUPERARE L’OSTACOLO ?</a:t>
            </a:r>
            <a:endParaRPr lang="it-IT" sz="4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87" name="Oval 175"/>
          <p:cNvSpPr>
            <a:spLocks noChangeArrowheads="1"/>
          </p:cNvSpPr>
          <p:nvPr/>
        </p:nvSpPr>
        <p:spPr bwMode="auto">
          <a:xfrm>
            <a:off x="1475656" y="404664"/>
            <a:ext cx="2146300" cy="1384300"/>
          </a:xfrm>
          <a:prstGeom prst="ellipse">
            <a:avLst/>
          </a:prstGeom>
          <a:solidFill>
            <a:srgbClr val="CCFF66"/>
          </a:soli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00003E"/>
            </a:outerShdw>
          </a:effectLst>
        </p:spPr>
        <p:txBody>
          <a:bodyPr wrap="none" lIns="92075" tIns="46038" rIns="92075" bIns="46038" anchor="ctr"/>
          <a:lstStyle/>
          <a:p>
            <a:pPr algn="ctr" eaLnBrk="0" hangingPunct="0"/>
            <a:r>
              <a:rPr lang="it-IT" sz="3000" b="1" dirty="0">
                <a:solidFill>
                  <a:srgbClr val="3333FF"/>
                </a:solidFill>
              </a:rPr>
              <a:t>Terapie</a:t>
            </a:r>
          </a:p>
          <a:p>
            <a:pPr algn="ctr" eaLnBrk="0" hangingPunct="0"/>
            <a:r>
              <a:rPr lang="it-IT" sz="3000" b="1" dirty="0">
                <a:solidFill>
                  <a:srgbClr val="3333FF"/>
                </a:solidFill>
              </a:rPr>
              <a:t>locali</a:t>
            </a:r>
          </a:p>
        </p:txBody>
      </p:sp>
      <p:sp>
        <p:nvSpPr>
          <p:cNvPr id="141488" name="Text Box 176"/>
          <p:cNvSpPr txBox="1">
            <a:spLocks noChangeArrowheads="1"/>
          </p:cNvSpPr>
          <p:nvPr/>
        </p:nvSpPr>
        <p:spPr bwMode="auto">
          <a:xfrm>
            <a:off x="179512" y="2133600"/>
            <a:ext cx="8135938" cy="372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buSzPct val="50000"/>
            </a:pPr>
            <a:r>
              <a:rPr lang="it-IT" sz="3600" dirty="0">
                <a:solidFill>
                  <a:srgbClr val="FFFF00"/>
                </a:solidFill>
              </a:rPr>
              <a:t> </a:t>
            </a:r>
            <a:r>
              <a:rPr lang="it-IT" sz="3600" dirty="0" smtClean="0">
                <a:solidFill>
                  <a:srgbClr val="FFFF00"/>
                </a:solidFill>
              </a:rPr>
              <a:t>Farmacoterapia</a:t>
            </a:r>
            <a:endParaRPr lang="it-IT" sz="3600" dirty="0">
              <a:solidFill>
                <a:srgbClr val="FFFF00"/>
              </a:solidFill>
            </a:endParaRPr>
          </a:p>
          <a:p>
            <a:pPr algn="just">
              <a:buSzPct val="50000"/>
            </a:pPr>
            <a:r>
              <a:rPr lang="it-IT" sz="3600" dirty="0">
                <a:solidFill>
                  <a:srgbClr val="FFFF00"/>
                </a:solidFill>
              </a:rPr>
              <a:t>  </a:t>
            </a:r>
            <a:r>
              <a:rPr lang="it-IT" sz="3600" dirty="0" err="1">
                <a:solidFill>
                  <a:srgbClr val="FFFF00"/>
                </a:solidFill>
              </a:rPr>
              <a:t>intracavernosa</a:t>
            </a:r>
            <a:r>
              <a:rPr lang="it-IT" sz="3600" dirty="0">
                <a:solidFill>
                  <a:srgbClr val="FFFF00"/>
                </a:solidFill>
              </a:rPr>
              <a:t> </a:t>
            </a:r>
          </a:p>
          <a:p>
            <a:pPr algn="just">
              <a:buSzPct val="50000"/>
            </a:pPr>
            <a:endParaRPr lang="it-IT" sz="3200" dirty="0">
              <a:solidFill>
                <a:srgbClr val="FFFF00"/>
              </a:solidFill>
            </a:endParaRPr>
          </a:p>
          <a:p>
            <a:pPr algn="just">
              <a:buSzPct val="50000"/>
            </a:pPr>
            <a:endParaRPr lang="it-IT" sz="3200" dirty="0">
              <a:solidFill>
                <a:srgbClr val="FFFF00"/>
              </a:solidFill>
            </a:endParaRPr>
          </a:p>
          <a:p>
            <a:pPr algn="just">
              <a:buSzPct val="50000"/>
            </a:pPr>
            <a:endParaRPr lang="it-IT" sz="3200" dirty="0">
              <a:solidFill>
                <a:srgbClr val="FFFF00"/>
              </a:solidFill>
            </a:endParaRPr>
          </a:p>
          <a:p>
            <a:pPr algn="just">
              <a:buSzPct val="50000"/>
            </a:pPr>
            <a:endParaRPr lang="it-IT" sz="3200" dirty="0">
              <a:solidFill>
                <a:srgbClr val="FFFF00"/>
              </a:solidFill>
            </a:endParaRPr>
          </a:p>
          <a:p>
            <a:pPr algn="just">
              <a:buSzPct val="50000"/>
            </a:pPr>
            <a:r>
              <a:rPr lang="it-IT" sz="3600" dirty="0">
                <a:solidFill>
                  <a:srgbClr val="FFFF00"/>
                </a:solidFill>
              </a:rPr>
              <a:t> </a:t>
            </a:r>
            <a:r>
              <a:rPr lang="it-IT" sz="3600" dirty="0" err="1">
                <a:solidFill>
                  <a:srgbClr val="FFFF00"/>
                </a:solidFill>
              </a:rPr>
              <a:t>Vacuum</a:t>
            </a:r>
            <a:r>
              <a:rPr lang="it-IT" sz="3600" dirty="0">
                <a:solidFill>
                  <a:srgbClr val="FFFF00"/>
                </a:solidFill>
              </a:rPr>
              <a:t> </a:t>
            </a:r>
            <a:r>
              <a:rPr lang="it-IT" sz="3600" dirty="0" err="1">
                <a:solidFill>
                  <a:srgbClr val="FFFF00"/>
                </a:solidFill>
              </a:rPr>
              <a:t>device</a:t>
            </a:r>
            <a:endParaRPr lang="it-IT" sz="3600" dirty="0">
              <a:solidFill>
                <a:srgbClr val="FFFF00"/>
              </a:solidFill>
            </a:endParaRPr>
          </a:p>
        </p:txBody>
      </p:sp>
      <p:pic>
        <p:nvPicPr>
          <p:cNvPr id="141489" name="Picture 10" descr="F:\Lavoro\Tesi di Specializzazione di Serafino\Senza titolo-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5" y="1773238"/>
            <a:ext cx="3529013" cy="210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1490" name="Picture 8" descr="G:\Alghero 2004\Immagini\Image102.jpg"/>
          <p:cNvPicPr>
            <a:picLocks noChangeAspect="1" noChangeArrowheads="1"/>
          </p:cNvPicPr>
          <p:nvPr/>
        </p:nvPicPr>
        <p:blipFill>
          <a:blip r:embed="rId3" cstate="print"/>
          <a:srcRect t="5376" r="5521"/>
          <a:stretch>
            <a:fillRect/>
          </a:stretch>
        </p:blipFill>
        <p:spPr bwMode="auto">
          <a:xfrm>
            <a:off x="3708400" y="4125913"/>
            <a:ext cx="3168650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eurobolic.com/images/large/alprostadil_20_mcg_caverject_pfizer_LR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01047" y="4103637"/>
            <a:ext cx="3442953" cy="2754363"/>
          </a:xfrm>
          <a:prstGeom prst="rect">
            <a:avLst/>
          </a:prstGeom>
          <a:noFill/>
        </p:spPr>
      </p:pic>
      <p:sp>
        <p:nvSpPr>
          <p:cNvPr id="142338" name="Text Box 2"/>
          <p:cNvSpPr txBox="1">
            <a:spLocks noChangeArrowheads="1"/>
          </p:cNvSpPr>
          <p:nvPr/>
        </p:nvSpPr>
        <p:spPr bwMode="auto">
          <a:xfrm>
            <a:off x="539750" y="3079750"/>
            <a:ext cx="8135938" cy="214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buSzPct val="50000"/>
              <a:buFontTx/>
              <a:buChar char="•"/>
            </a:pPr>
            <a:r>
              <a:rPr lang="it-IT" sz="3000" b="1" dirty="0">
                <a:solidFill>
                  <a:srgbClr val="FFFF00"/>
                </a:solidFill>
              </a:rPr>
              <a:t> Aumento concentrazioni AMP ciclico</a:t>
            </a:r>
          </a:p>
          <a:p>
            <a:pPr algn="just">
              <a:lnSpc>
                <a:spcPct val="150000"/>
              </a:lnSpc>
              <a:buSzPct val="50000"/>
            </a:pPr>
            <a:endParaRPr lang="it-IT" sz="3000" b="1" dirty="0">
              <a:solidFill>
                <a:srgbClr val="FFFF00"/>
              </a:solidFill>
            </a:endParaRPr>
          </a:p>
          <a:p>
            <a:pPr algn="just">
              <a:lnSpc>
                <a:spcPct val="150000"/>
              </a:lnSpc>
              <a:buSzPct val="50000"/>
              <a:buFontTx/>
              <a:buChar char="•"/>
            </a:pPr>
            <a:r>
              <a:rPr lang="it-IT" sz="3000" b="1" dirty="0">
                <a:solidFill>
                  <a:srgbClr val="FFFF00"/>
                </a:solidFill>
              </a:rPr>
              <a:t> Inibizione norepinefrina peniena</a:t>
            </a:r>
          </a:p>
        </p:txBody>
      </p:sp>
      <p:sp>
        <p:nvSpPr>
          <p:cNvPr id="142339" name="Text Box 3"/>
          <p:cNvSpPr txBox="1">
            <a:spLocks noChangeArrowheads="1"/>
          </p:cNvSpPr>
          <p:nvPr/>
        </p:nvSpPr>
        <p:spPr bwMode="auto">
          <a:xfrm>
            <a:off x="539750" y="44450"/>
            <a:ext cx="5976938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4000" b="1" dirty="0">
                <a:solidFill>
                  <a:srgbClr val="FF0000"/>
                </a:solidFill>
              </a:rPr>
              <a:t>F a r m a c o i n f u s i o n e  i n t r a c a v e r n o s a</a:t>
            </a:r>
          </a:p>
        </p:txBody>
      </p:sp>
      <p:sp>
        <p:nvSpPr>
          <p:cNvPr id="142341" name="Oval 5"/>
          <p:cNvSpPr>
            <a:spLocks noChangeArrowheads="1"/>
          </p:cNvSpPr>
          <p:nvPr/>
        </p:nvSpPr>
        <p:spPr bwMode="auto">
          <a:xfrm>
            <a:off x="7500938" y="44450"/>
            <a:ext cx="1608137" cy="1039813"/>
          </a:xfrm>
          <a:prstGeom prst="ellipse">
            <a:avLst/>
          </a:prstGeom>
          <a:solidFill>
            <a:srgbClr val="CCFF66"/>
          </a:soli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00003E"/>
            </a:outerShdw>
          </a:effectLst>
        </p:spPr>
        <p:txBody>
          <a:bodyPr wrap="none" lIns="92075" tIns="46038" rIns="92075" bIns="46038" anchor="ctr"/>
          <a:lstStyle/>
          <a:p>
            <a:pPr algn="ctr" eaLnBrk="0" hangingPunct="0"/>
            <a:r>
              <a:rPr lang="it-IT" sz="2200" b="1" dirty="0">
                <a:solidFill>
                  <a:srgbClr val="FF0000"/>
                </a:solidFill>
              </a:rPr>
              <a:t>Terapie</a:t>
            </a:r>
          </a:p>
          <a:p>
            <a:pPr algn="ctr" eaLnBrk="0" hangingPunct="0"/>
            <a:r>
              <a:rPr lang="it-IT" sz="2200" b="1" dirty="0">
                <a:solidFill>
                  <a:srgbClr val="FF0000"/>
                </a:solidFill>
              </a:rPr>
              <a:t>locali</a:t>
            </a:r>
          </a:p>
        </p:txBody>
      </p:sp>
      <p:sp>
        <p:nvSpPr>
          <p:cNvPr id="512071" name="Rectangle 71"/>
          <p:cNvSpPr>
            <a:spLocks noChangeArrowheads="1"/>
          </p:cNvSpPr>
          <p:nvPr/>
        </p:nvSpPr>
        <p:spPr bwMode="auto">
          <a:xfrm>
            <a:off x="1042988" y="1733550"/>
            <a:ext cx="712946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lIns="92075" tIns="46038" rIns="92075" bIns="46038" anchor="ctr"/>
          <a:lstStyle/>
          <a:p>
            <a:pPr algn="ctr" eaLnBrk="0" hangingPunct="0">
              <a:lnSpc>
                <a:spcPct val="90000"/>
              </a:lnSpc>
            </a:pPr>
            <a:r>
              <a:rPr lang="it-IT" sz="3600" b="1" dirty="0">
                <a:solidFill>
                  <a:srgbClr val="FFFF00"/>
                </a:solidFill>
              </a:rPr>
              <a:t>Meccanismo d’azione PGE1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3" name="Text Box 3"/>
          <p:cNvSpPr txBox="1">
            <a:spLocks noChangeArrowheads="1"/>
          </p:cNvSpPr>
          <p:nvPr/>
        </p:nvSpPr>
        <p:spPr bwMode="auto">
          <a:xfrm>
            <a:off x="1691680" y="0"/>
            <a:ext cx="5976938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4000" b="1" dirty="0">
                <a:solidFill>
                  <a:srgbClr val="FF0000"/>
                </a:solidFill>
              </a:rPr>
              <a:t>F a r m a c o i n f u s i o n e  i n t r a c a v e r n o s a</a:t>
            </a:r>
          </a:p>
        </p:txBody>
      </p:sp>
      <p:sp>
        <p:nvSpPr>
          <p:cNvPr id="512071" name="Rectangle 71"/>
          <p:cNvSpPr>
            <a:spLocks noChangeArrowheads="1"/>
          </p:cNvSpPr>
          <p:nvPr/>
        </p:nvSpPr>
        <p:spPr bwMode="auto">
          <a:xfrm>
            <a:off x="1259632" y="1340768"/>
            <a:ext cx="712946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lIns="92075" tIns="46038" rIns="92075" bIns="46038" anchor="ctr"/>
          <a:lstStyle/>
          <a:p>
            <a:pPr algn="ctr" eaLnBrk="0" hangingPunct="0">
              <a:lnSpc>
                <a:spcPct val="90000"/>
              </a:lnSpc>
            </a:pPr>
            <a:r>
              <a:rPr lang="it-IT" sz="3600" b="1" dirty="0">
                <a:solidFill>
                  <a:srgbClr val="FFFF00"/>
                </a:solidFill>
              </a:rPr>
              <a:t>Modalità di somministrazione</a:t>
            </a:r>
          </a:p>
        </p:txBody>
      </p:sp>
      <p:pic>
        <p:nvPicPr>
          <p:cNvPr id="143366" name="Picture 6" descr="caverject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133600"/>
            <a:ext cx="3384550" cy="4679950"/>
          </a:xfrm>
          <a:prstGeom prst="rect">
            <a:avLst/>
          </a:prstGeom>
          <a:noFill/>
        </p:spPr>
      </p:pic>
      <p:pic>
        <p:nvPicPr>
          <p:cNvPr id="143367" name="Picture 10" descr="F:\Lavoro\Tesi di Specializzazione di Serafino\Senza titolo-43.JPG"/>
          <p:cNvPicPr>
            <a:picLocks noChangeAspect="1" noChangeArrowheads="1"/>
          </p:cNvPicPr>
          <p:nvPr/>
        </p:nvPicPr>
        <p:blipFill>
          <a:blip r:embed="rId3" cstate="print"/>
          <a:srcRect t="429"/>
          <a:stretch>
            <a:fillRect/>
          </a:stretch>
        </p:blipFill>
        <p:spPr bwMode="auto">
          <a:xfrm>
            <a:off x="3851275" y="2924175"/>
            <a:ext cx="5113338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-672509" y="2286000"/>
            <a:ext cx="9587909" cy="697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57200" indent="-457200">
              <a:lnSpc>
                <a:spcPct val="0"/>
              </a:lnSpc>
              <a:spcBef>
                <a:spcPct val="60000"/>
              </a:spcBef>
              <a:buClr>
                <a:srgbClr val="66FFFF"/>
              </a:buClr>
              <a:buSzPct val="140000"/>
              <a:buFontTx/>
              <a:buChar char="•"/>
            </a:pPr>
            <a:endParaRPr lang="it-IT" sz="1000" b="1">
              <a:solidFill>
                <a:schemeClr val="tx1"/>
              </a:solidFill>
              <a:latin typeface="Arial" charset="0"/>
            </a:endParaRPr>
          </a:p>
          <a:p>
            <a:pPr marL="457200" indent="-457200" algn="l">
              <a:lnSpc>
                <a:spcPct val="80000"/>
              </a:lnSpc>
              <a:spcBef>
                <a:spcPct val="60000"/>
              </a:spcBef>
              <a:buClr>
                <a:schemeClr val="tx1"/>
              </a:buClr>
            </a:pPr>
            <a:r>
              <a:rPr lang="it-IT" sz="2800" b="1">
                <a:solidFill>
                  <a:srgbClr val="66CCFF"/>
                </a:solidFill>
                <a:latin typeface="Arial" charset="0"/>
              </a:rPr>
              <a:t>       </a:t>
            </a: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251520" y="523875"/>
            <a:ext cx="8517830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sz="3200" b="1" dirty="0" smtClean="0"/>
              <a:t>La </a:t>
            </a:r>
            <a:r>
              <a:rPr lang="en-US" sz="3200" b="1" dirty="0" err="1" smtClean="0"/>
              <a:t>chirurgia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pelvica</a:t>
            </a:r>
            <a:r>
              <a:rPr lang="en-US" sz="3200" b="1" dirty="0" smtClean="0"/>
              <a:t> è </a:t>
            </a:r>
            <a:r>
              <a:rPr lang="en-US" sz="3200" b="1" dirty="0" err="1" smtClean="0"/>
              <a:t>una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delle</a:t>
            </a:r>
            <a:r>
              <a:rPr lang="en-US" sz="3200" b="1" dirty="0" smtClean="0"/>
              <a:t> </a:t>
            </a:r>
            <a:r>
              <a:rPr lang="en-US" sz="3200" b="1" dirty="0" smtClean="0">
                <a:solidFill>
                  <a:srgbClr val="FF0000"/>
                </a:solidFill>
              </a:rPr>
              <a:t>cause </a:t>
            </a:r>
            <a:r>
              <a:rPr lang="en-US" sz="3200" b="1" dirty="0" err="1" smtClean="0">
                <a:solidFill>
                  <a:srgbClr val="FF0000"/>
                </a:solidFill>
              </a:rPr>
              <a:t>più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comuni</a:t>
            </a:r>
            <a:r>
              <a:rPr lang="en-US" sz="3200" b="1" dirty="0" smtClean="0"/>
              <a:t> di </a:t>
            </a:r>
            <a:r>
              <a:rPr lang="en-US" sz="3200" b="1" dirty="0" err="1" smtClean="0"/>
              <a:t>Disfunzione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Sessuale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su</a:t>
            </a:r>
            <a:r>
              <a:rPr lang="en-US" sz="3200" b="1" dirty="0" smtClean="0"/>
              <a:t> base </a:t>
            </a:r>
            <a:r>
              <a:rPr lang="en-US" sz="3200" b="1" dirty="0" err="1" smtClean="0"/>
              <a:t>organica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sia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nell’</a:t>
            </a:r>
            <a:r>
              <a:rPr lang="en-US" sz="3200" b="1" dirty="0" err="1" smtClean="0">
                <a:solidFill>
                  <a:srgbClr val="FF0000"/>
                </a:solidFill>
              </a:rPr>
              <a:t>uomo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che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nella</a:t>
            </a:r>
            <a:r>
              <a:rPr lang="en-US" sz="3200" b="1" dirty="0" smtClean="0"/>
              <a:t> </a:t>
            </a:r>
            <a:r>
              <a:rPr lang="en-US" sz="3200" b="1" dirty="0" smtClean="0">
                <a:solidFill>
                  <a:srgbClr val="FF0000"/>
                </a:solidFill>
              </a:rPr>
              <a:t>donna</a:t>
            </a:r>
            <a:endParaRPr lang="en-US" sz="3200" b="1" dirty="0">
              <a:solidFill>
                <a:srgbClr val="FF0000"/>
              </a:solidFill>
            </a:endParaRPr>
          </a:p>
          <a:p>
            <a:pPr algn="l"/>
            <a:endParaRPr lang="en-US" sz="3200" b="1" dirty="0"/>
          </a:p>
          <a:p>
            <a:pPr algn="l"/>
            <a:r>
              <a:rPr lang="en-US" sz="3200" b="1" dirty="0" smtClean="0"/>
              <a:t>La </a:t>
            </a:r>
            <a:r>
              <a:rPr lang="en-US" sz="3200" b="1" dirty="0" err="1" smtClean="0"/>
              <a:t>Disfunzione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sessuale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varia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tra</a:t>
            </a:r>
            <a:r>
              <a:rPr lang="en-US" sz="3200" b="1" dirty="0" smtClean="0"/>
              <a:t> </a:t>
            </a:r>
            <a:r>
              <a:rPr lang="en-US" sz="3200" b="1" dirty="0" smtClean="0">
                <a:solidFill>
                  <a:srgbClr val="FF0000"/>
                </a:solidFill>
              </a:rPr>
              <a:t>8</a:t>
            </a:r>
            <a:r>
              <a:rPr lang="en-US" sz="3200" b="1" dirty="0" smtClean="0"/>
              <a:t> e </a:t>
            </a:r>
            <a:r>
              <a:rPr lang="en-US" sz="3200" b="1" dirty="0" smtClean="0">
                <a:solidFill>
                  <a:srgbClr val="FF0000"/>
                </a:solidFill>
              </a:rPr>
              <a:t>82%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nonostante</a:t>
            </a:r>
            <a:r>
              <a:rPr lang="en-US" sz="3200" b="1" dirty="0" smtClean="0"/>
              <a:t> le continue </a:t>
            </a:r>
            <a:r>
              <a:rPr lang="en-US" sz="3200" b="1" dirty="0" err="1" smtClean="0"/>
              <a:t>evoluzioni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delle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tecniche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chirurgiche</a:t>
            </a:r>
            <a:endParaRPr lang="en-US" sz="3200" b="1" dirty="0" smtClean="0"/>
          </a:p>
          <a:p>
            <a:pPr algn="l"/>
            <a:endParaRPr lang="en-US" sz="3200" b="1" dirty="0"/>
          </a:p>
          <a:p>
            <a:pPr algn="l"/>
            <a:r>
              <a:rPr lang="en-US" sz="3200" b="1" dirty="0" smtClean="0"/>
              <a:t>La </a:t>
            </a:r>
            <a:r>
              <a:rPr lang="en-US" sz="3200" b="1" dirty="0" err="1" smtClean="0"/>
              <a:t>Fisiopatologia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della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Disfunzione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Sessuale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dopo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chirurgia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pelvica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può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essere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su</a:t>
            </a:r>
            <a:r>
              <a:rPr lang="en-US" sz="3200" b="1" dirty="0" smtClean="0"/>
              <a:t> base </a:t>
            </a:r>
            <a:r>
              <a:rPr lang="en-US" sz="3200" b="1" dirty="0" err="1" smtClean="0">
                <a:solidFill>
                  <a:srgbClr val="FF0000"/>
                </a:solidFill>
              </a:rPr>
              <a:t>neurologica</a:t>
            </a:r>
            <a:r>
              <a:rPr lang="en-US" sz="3200" b="1" dirty="0" smtClean="0"/>
              <a:t>, </a:t>
            </a:r>
            <a:r>
              <a:rPr lang="en-US" sz="3200" b="1" dirty="0" err="1" smtClean="0">
                <a:solidFill>
                  <a:srgbClr val="FF0000"/>
                </a:solidFill>
              </a:rPr>
              <a:t>vascolare</a:t>
            </a:r>
            <a:r>
              <a:rPr lang="en-US" sz="3200" b="1" dirty="0" smtClean="0"/>
              <a:t> o </a:t>
            </a:r>
            <a:r>
              <a:rPr lang="en-US" sz="3200" b="1" dirty="0" err="1" smtClean="0">
                <a:solidFill>
                  <a:srgbClr val="FF0000"/>
                </a:solidFill>
              </a:rPr>
              <a:t>combinata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5124" name="Text Box 8"/>
          <p:cNvSpPr txBox="1">
            <a:spLocks noChangeArrowheads="1"/>
          </p:cNvSpPr>
          <p:nvPr/>
        </p:nvSpPr>
        <p:spPr bwMode="auto">
          <a:xfrm>
            <a:off x="2583592" y="6286500"/>
            <a:ext cx="695716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bg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ahoma" pitchFamily="34" charset="0"/>
              </a:defRPr>
            </a:lvl9pPr>
          </a:lstStyle>
          <a:p>
            <a:pPr algn="l" eaLnBrk="1" hangingPunct="1"/>
            <a:r>
              <a:rPr lang="it-IT" sz="2000" b="1" dirty="0" smtClean="0">
                <a:solidFill>
                  <a:schemeClr val="tx1"/>
                </a:solidFill>
              </a:rPr>
              <a:t>(</a:t>
            </a:r>
            <a:r>
              <a:rPr lang="it-IT" sz="2000" b="1" dirty="0" err="1" smtClean="0">
                <a:solidFill>
                  <a:schemeClr val="tx1"/>
                </a:solidFill>
              </a:rPr>
              <a:t>Zippe</a:t>
            </a:r>
            <a:r>
              <a:rPr lang="it-IT" sz="2000" b="1" dirty="0" smtClean="0">
                <a:solidFill>
                  <a:schemeClr val="tx1"/>
                </a:solidFill>
              </a:rPr>
              <a:t> </a:t>
            </a:r>
            <a:r>
              <a:rPr lang="it-IT" sz="2000" b="1" dirty="0">
                <a:solidFill>
                  <a:schemeClr val="tx1"/>
                </a:solidFill>
              </a:rPr>
              <a:t>C </a:t>
            </a:r>
            <a:r>
              <a:rPr lang="it-IT" sz="2000" b="1" dirty="0" err="1">
                <a:solidFill>
                  <a:schemeClr val="tx1"/>
                </a:solidFill>
              </a:rPr>
              <a:t>et</a:t>
            </a:r>
            <a:r>
              <a:rPr lang="it-IT" sz="2000" b="1" dirty="0">
                <a:solidFill>
                  <a:schemeClr val="tx1"/>
                </a:solidFill>
              </a:rPr>
              <a:t> al. </a:t>
            </a:r>
            <a:r>
              <a:rPr lang="it-IT" sz="2000" b="1" dirty="0" err="1">
                <a:solidFill>
                  <a:schemeClr val="tx1"/>
                </a:solidFill>
              </a:rPr>
              <a:t>Int</a:t>
            </a:r>
            <a:r>
              <a:rPr lang="it-IT" sz="2000" b="1" dirty="0">
                <a:solidFill>
                  <a:schemeClr val="tx1"/>
                </a:solidFill>
              </a:rPr>
              <a:t> J </a:t>
            </a:r>
            <a:r>
              <a:rPr lang="it-IT" sz="2000" b="1" dirty="0" err="1">
                <a:solidFill>
                  <a:schemeClr val="tx1"/>
                </a:solidFill>
              </a:rPr>
              <a:t>Impot</a:t>
            </a:r>
            <a:r>
              <a:rPr lang="it-IT" sz="2000" b="1" dirty="0">
                <a:solidFill>
                  <a:schemeClr val="tx1"/>
                </a:solidFill>
              </a:rPr>
              <a:t> </a:t>
            </a:r>
            <a:r>
              <a:rPr lang="it-IT" sz="2000" b="1" dirty="0" err="1">
                <a:solidFill>
                  <a:schemeClr val="tx1"/>
                </a:solidFill>
              </a:rPr>
              <a:t>Res</a:t>
            </a:r>
            <a:r>
              <a:rPr lang="it-IT" sz="2000" b="1" dirty="0">
                <a:solidFill>
                  <a:schemeClr val="tx1"/>
                </a:solidFill>
              </a:rPr>
              <a:t> 2006;18(1):</a:t>
            </a:r>
            <a:r>
              <a:rPr lang="it-IT" sz="2000" b="1" dirty="0" smtClean="0">
                <a:solidFill>
                  <a:schemeClr val="tx1"/>
                </a:solidFill>
              </a:rPr>
              <a:t>1-18)</a:t>
            </a:r>
            <a:endParaRPr lang="it-IT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7" name="Text Box 3"/>
          <p:cNvSpPr txBox="1">
            <a:spLocks noChangeArrowheads="1"/>
          </p:cNvSpPr>
          <p:nvPr/>
        </p:nvSpPr>
        <p:spPr bwMode="auto">
          <a:xfrm>
            <a:off x="539750" y="44450"/>
            <a:ext cx="5976938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4000" b="1" dirty="0">
                <a:solidFill>
                  <a:srgbClr val="FF0000"/>
                </a:solidFill>
              </a:rPr>
              <a:t>F a r m a c o i n f u s i o n e  i n t r a c a v e r n o s a</a:t>
            </a:r>
          </a:p>
        </p:txBody>
      </p:sp>
      <p:sp>
        <p:nvSpPr>
          <p:cNvPr id="144390" name="Text Box 6"/>
          <p:cNvSpPr txBox="1">
            <a:spLocks noChangeArrowheads="1"/>
          </p:cNvSpPr>
          <p:nvPr/>
        </p:nvSpPr>
        <p:spPr bwMode="auto">
          <a:xfrm>
            <a:off x="539552" y="1628800"/>
            <a:ext cx="8352928" cy="4416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buSzPct val="50000"/>
            </a:pPr>
            <a:r>
              <a:rPr lang="it-IT" sz="3200" b="1" dirty="0"/>
              <a:t>Efficacia:						73 %</a:t>
            </a:r>
          </a:p>
          <a:p>
            <a:pPr algn="just">
              <a:buSzPct val="50000"/>
            </a:pPr>
            <a:endParaRPr lang="it-IT" sz="3200" b="1" dirty="0"/>
          </a:p>
          <a:p>
            <a:pPr algn="just">
              <a:buSzPct val="50000"/>
            </a:pPr>
            <a:r>
              <a:rPr lang="it-IT" sz="3200" b="1" dirty="0"/>
              <a:t>Effetti collaterali:</a:t>
            </a:r>
          </a:p>
          <a:p>
            <a:pPr algn="just">
              <a:buSzPct val="50000"/>
            </a:pPr>
            <a:endParaRPr lang="it-IT" sz="2000" b="1" dirty="0"/>
          </a:p>
          <a:p>
            <a:pPr lvl="1" algn="just">
              <a:buSzPct val="50000"/>
              <a:buFontTx/>
              <a:buChar char="•"/>
            </a:pPr>
            <a:r>
              <a:rPr lang="it-IT" sz="2800" b="1" dirty="0"/>
              <a:t> dolore penieno				</a:t>
            </a:r>
            <a:r>
              <a:rPr lang="it-IT" sz="2800" b="1" dirty="0" smtClean="0"/>
              <a:t>10 </a:t>
            </a:r>
            <a:r>
              <a:rPr lang="it-IT" sz="2800" b="1" dirty="0"/>
              <a:t>%</a:t>
            </a:r>
          </a:p>
          <a:p>
            <a:pPr lvl="1" algn="just">
              <a:lnSpc>
                <a:spcPct val="125000"/>
              </a:lnSpc>
              <a:buSzPct val="50000"/>
              <a:buFontTx/>
              <a:buChar char="•"/>
            </a:pPr>
            <a:r>
              <a:rPr lang="it-IT" sz="2800" b="1" dirty="0"/>
              <a:t> priapismo					&lt; 1 %</a:t>
            </a:r>
          </a:p>
          <a:p>
            <a:pPr lvl="1" algn="just">
              <a:lnSpc>
                <a:spcPct val="125000"/>
              </a:lnSpc>
              <a:buSzPct val="50000"/>
              <a:buFontTx/>
              <a:buChar char="•"/>
            </a:pPr>
            <a:r>
              <a:rPr lang="it-IT" sz="2800" b="1" dirty="0"/>
              <a:t> fibrosi dei c.c. 			</a:t>
            </a:r>
            <a:r>
              <a:rPr lang="it-IT" sz="2400" b="1" dirty="0" smtClean="0"/>
              <a:t>(</a:t>
            </a:r>
            <a:r>
              <a:rPr lang="it-IT" sz="2400" b="1" dirty="0" err="1" smtClean="0"/>
              <a:t>th</a:t>
            </a:r>
            <a:r>
              <a:rPr lang="it-IT" sz="2400" b="1" dirty="0" smtClean="0"/>
              <a:t> </a:t>
            </a:r>
            <a:r>
              <a:rPr lang="it-IT" sz="2400" b="1" dirty="0"/>
              <a:t>di lunga durata)</a:t>
            </a:r>
            <a:endParaRPr lang="it-IT" sz="2800" b="1" dirty="0"/>
          </a:p>
          <a:p>
            <a:pPr lvl="1" algn="just">
              <a:lnSpc>
                <a:spcPct val="125000"/>
              </a:lnSpc>
              <a:buSzPct val="50000"/>
            </a:pPr>
            <a:endParaRPr lang="it-IT" sz="2800" b="1" dirty="0"/>
          </a:p>
          <a:p>
            <a:pPr algn="ctr">
              <a:buSzPct val="50000"/>
            </a:pPr>
            <a:r>
              <a:rPr lang="it-IT" sz="3200" b="1" dirty="0">
                <a:solidFill>
                  <a:srgbClr val="FFFF00"/>
                </a:solidFill>
              </a:rPr>
              <a:t>Elevato </a:t>
            </a:r>
            <a:r>
              <a:rPr lang="it-IT" sz="3200" b="1" dirty="0" err="1" smtClean="0">
                <a:solidFill>
                  <a:srgbClr val="FFFF00"/>
                </a:solidFill>
              </a:rPr>
              <a:t>drop-out</a:t>
            </a:r>
            <a:r>
              <a:rPr lang="it-IT" sz="3200" b="1" dirty="0" smtClean="0">
                <a:solidFill>
                  <a:srgbClr val="FFFF00"/>
                </a:solidFill>
              </a:rPr>
              <a:t> !!!</a:t>
            </a:r>
            <a:endParaRPr lang="it-IT" sz="32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Text Box 2"/>
          <p:cNvSpPr txBox="1">
            <a:spLocks noChangeArrowheads="1"/>
          </p:cNvSpPr>
          <p:nvPr/>
        </p:nvSpPr>
        <p:spPr bwMode="auto">
          <a:xfrm>
            <a:off x="539750" y="350838"/>
            <a:ext cx="59769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4000" b="1" dirty="0">
                <a:solidFill>
                  <a:srgbClr val="FF0000"/>
                </a:solidFill>
              </a:rPr>
              <a:t>V a c u </a:t>
            </a:r>
            <a:r>
              <a:rPr lang="it-IT" sz="4000" b="1" dirty="0" err="1">
                <a:solidFill>
                  <a:srgbClr val="FF0000"/>
                </a:solidFill>
              </a:rPr>
              <a:t>u</a:t>
            </a:r>
            <a:r>
              <a:rPr lang="it-IT" sz="4000" b="1" dirty="0">
                <a:solidFill>
                  <a:srgbClr val="FF0000"/>
                </a:solidFill>
              </a:rPr>
              <a:t> m   d e v i c e</a:t>
            </a:r>
          </a:p>
        </p:txBody>
      </p:sp>
      <p:sp>
        <p:nvSpPr>
          <p:cNvPr id="146436" name="Text Box 4"/>
          <p:cNvSpPr txBox="1">
            <a:spLocks noChangeArrowheads="1"/>
          </p:cNvSpPr>
          <p:nvPr/>
        </p:nvSpPr>
        <p:spPr bwMode="auto">
          <a:xfrm>
            <a:off x="611188" y="1341438"/>
            <a:ext cx="8137525" cy="540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buSzPct val="50000"/>
            </a:pPr>
            <a:r>
              <a:rPr lang="it-IT" sz="2600" b="1" dirty="0"/>
              <a:t>Il </a:t>
            </a:r>
            <a:r>
              <a:rPr lang="it-IT" sz="2600" b="1" dirty="0" err="1"/>
              <a:t>Vacuum</a:t>
            </a:r>
            <a:r>
              <a:rPr lang="it-IT" sz="2600" b="1" dirty="0"/>
              <a:t> </a:t>
            </a:r>
            <a:r>
              <a:rPr lang="it-IT" sz="2600" b="1" dirty="0" err="1"/>
              <a:t>Constrictor</a:t>
            </a:r>
            <a:r>
              <a:rPr lang="it-IT" sz="2600" b="1" dirty="0"/>
              <a:t> </a:t>
            </a:r>
            <a:r>
              <a:rPr lang="it-IT" sz="2600" b="1" dirty="0" err="1"/>
              <a:t>Device</a:t>
            </a:r>
            <a:r>
              <a:rPr lang="it-IT" sz="2600" b="1" dirty="0"/>
              <a:t> (VCD)</a:t>
            </a:r>
          </a:p>
          <a:p>
            <a:pPr algn="just">
              <a:buSzPct val="50000"/>
            </a:pPr>
            <a:r>
              <a:rPr lang="it-IT" sz="2600" b="1" dirty="0"/>
              <a:t>è composto da un cilindro, da una</a:t>
            </a:r>
          </a:p>
          <a:p>
            <a:pPr algn="just">
              <a:buSzPct val="50000"/>
            </a:pPr>
            <a:r>
              <a:rPr lang="it-IT" sz="2600" b="1" dirty="0"/>
              <a:t>pompa e da anelli di costrizione</a:t>
            </a:r>
          </a:p>
          <a:p>
            <a:pPr algn="just">
              <a:buSzPct val="50000"/>
            </a:pPr>
            <a:endParaRPr lang="it-IT" b="1" dirty="0"/>
          </a:p>
          <a:p>
            <a:pPr algn="just">
              <a:buSzPct val="50000"/>
            </a:pPr>
            <a:r>
              <a:rPr lang="it-IT" sz="2600" b="1" dirty="0" smtClean="0"/>
              <a:t>Funziona </a:t>
            </a:r>
            <a:r>
              <a:rPr lang="it-IT" sz="2600" b="1" dirty="0"/>
              <a:t>creando del “vuoto”</a:t>
            </a:r>
          </a:p>
          <a:p>
            <a:pPr algn="just">
              <a:buSzPct val="50000"/>
            </a:pPr>
            <a:r>
              <a:rPr lang="it-IT" sz="2600" b="1" dirty="0"/>
              <a:t>attorno al pene per un tempo</a:t>
            </a:r>
          </a:p>
          <a:p>
            <a:pPr algn="just">
              <a:buSzPct val="50000"/>
            </a:pPr>
            <a:r>
              <a:rPr lang="it-IT" sz="2600" b="1" dirty="0"/>
              <a:t>sufficiente affinché la pressione</a:t>
            </a:r>
          </a:p>
          <a:p>
            <a:pPr algn="just">
              <a:buSzPct val="50000"/>
            </a:pPr>
            <a:r>
              <a:rPr lang="it-IT" sz="2600" b="1" dirty="0"/>
              <a:t>negativa faccia affluire il sangue</a:t>
            </a:r>
          </a:p>
          <a:p>
            <a:pPr algn="just">
              <a:buSzPct val="50000"/>
            </a:pPr>
            <a:r>
              <a:rPr lang="it-IT" sz="2600" b="1" dirty="0"/>
              <a:t>nei tessuti cavernosi; a ciò conseguono</a:t>
            </a:r>
          </a:p>
          <a:p>
            <a:pPr algn="just">
              <a:buSzPct val="50000"/>
            </a:pPr>
            <a:r>
              <a:rPr lang="it-IT" sz="2600" b="1" dirty="0"/>
              <a:t>la tumescenza e la rigidità peniene</a:t>
            </a:r>
          </a:p>
          <a:p>
            <a:pPr algn="just">
              <a:buSzPct val="50000"/>
            </a:pPr>
            <a:endParaRPr lang="it-IT" b="1" dirty="0"/>
          </a:p>
          <a:p>
            <a:pPr algn="just">
              <a:buClr>
                <a:srgbClr val="EBE114"/>
              </a:buClr>
              <a:buSzPct val="140000"/>
            </a:pPr>
            <a:r>
              <a:rPr lang="it-IT" sz="2600" b="1" dirty="0"/>
              <a:t>Un anello di costrizione posto alla base del pene consente poi al pene di restare rigido una volta che viene rimosso il cilindro</a:t>
            </a:r>
          </a:p>
        </p:txBody>
      </p:sp>
      <p:pic>
        <p:nvPicPr>
          <p:cNvPr id="146438" name="Picture 10" descr="F:\Lavoro\Tesi di Specializzazione di Serafino\Senza titolo-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5963" y="1268413"/>
            <a:ext cx="3240087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Text Box 2"/>
          <p:cNvSpPr txBox="1">
            <a:spLocks noChangeArrowheads="1"/>
          </p:cNvSpPr>
          <p:nvPr/>
        </p:nvSpPr>
        <p:spPr bwMode="auto">
          <a:xfrm>
            <a:off x="539750" y="350838"/>
            <a:ext cx="59769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4000" dirty="0">
                <a:solidFill>
                  <a:srgbClr val="FF0000"/>
                </a:solidFill>
                <a:latin typeface="Berlin Sans FB" pitchFamily="34" charset="0"/>
              </a:rPr>
              <a:t>V a c u </a:t>
            </a:r>
            <a:r>
              <a:rPr lang="it-IT" sz="4000" dirty="0" err="1">
                <a:solidFill>
                  <a:srgbClr val="FF0000"/>
                </a:solidFill>
                <a:latin typeface="Berlin Sans FB" pitchFamily="34" charset="0"/>
              </a:rPr>
              <a:t>u</a:t>
            </a:r>
            <a:r>
              <a:rPr lang="it-IT" sz="4000" dirty="0">
                <a:solidFill>
                  <a:srgbClr val="FF0000"/>
                </a:solidFill>
                <a:latin typeface="Berlin Sans FB" pitchFamily="34" charset="0"/>
              </a:rPr>
              <a:t> m   d e v i c e</a:t>
            </a:r>
          </a:p>
        </p:txBody>
      </p:sp>
      <p:pic>
        <p:nvPicPr>
          <p:cNvPr id="147461" name="Picture 5" descr="vacuum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3892550"/>
            <a:ext cx="7789862" cy="2959100"/>
          </a:xfrm>
          <a:prstGeom prst="rect">
            <a:avLst/>
          </a:prstGeom>
          <a:noFill/>
        </p:spPr>
      </p:pic>
      <p:pic>
        <p:nvPicPr>
          <p:cNvPr id="147462" name="Picture 6" descr="pisello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5888" y="1171575"/>
            <a:ext cx="4538662" cy="2762250"/>
          </a:xfrm>
          <a:prstGeom prst="rect">
            <a:avLst/>
          </a:prstGeom>
          <a:noFill/>
        </p:spPr>
      </p:pic>
      <p:sp>
        <p:nvSpPr>
          <p:cNvPr id="512071" name="Rectangle 71"/>
          <p:cNvSpPr>
            <a:spLocks noChangeArrowheads="1"/>
          </p:cNvSpPr>
          <p:nvPr/>
        </p:nvSpPr>
        <p:spPr bwMode="auto">
          <a:xfrm>
            <a:off x="179388" y="1949450"/>
            <a:ext cx="360045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lIns="92075" tIns="46038" rIns="92075" bIns="46038" anchor="ctr"/>
          <a:lstStyle/>
          <a:p>
            <a:pPr algn="ctr" eaLnBrk="0" hangingPunct="0">
              <a:lnSpc>
                <a:spcPct val="90000"/>
              </a:lnSpc>
            </a:pPr>
            <a:r>
              <a:rPr lang="it-IT" sz="3600">
                <a:solidFill>
                  <a:srgbClr val="0066FF"/>
                </a:solidFill>
                <a:latin typeface="Berlin Sans FB" pitchFamily="34" charset="0"/>
              </a:rPr>
              <a:t>Modalità d’uso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Text Box 2"/>
          <p:cNvSpPr txBox="1">
            <a:spLocks noChangeArrowheads="1"/>
          </p:cNvSpPr>
          <p:nvPr/>
        </p:nvSpPr>
        <p:spPr bwMode="auto">
          <a:xfrm>
            <a:off x="539750" y="350838"/>
            <a:ext cx="59769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4000" dirty="0">
                <a:solidFill>
                  <a:srgbClr val="FF0000"/>
                </a:solidFill>
                <a:latin typeface="Berlin Sans FB" pitchFamily="34" charset="0"/>
              </a:rPr>
              <a:t>V a c u </a:t>
            </a:r>
            <a:r>
              <a:rPr lang="it-IT" sz="4000" dirty="0" err="1">
                <a:solidFill>
                  <a:srgbClr val="FF0000"/>
                </a:solidFill>
                <a:latin typeface="Berlin Sans FB" pitchFamily="34" charset="0"/>
              </a:rPr>
              <a:t>u</a:t>
            </a:r>
            <a:r>
              <a:rPr lang="it-IT" sz="4000" dirty="0">
                <a:solidFill>
                  <a:srgbClr val="FF0000"/>
                </a:solidFill>
                <a:latin typeface="Berlin Sans FB" pitchFamily="34" charset="0"/>
              </a:rPr>
              <a:t> m   d e v i c e</a:t>
            </a:r>
          </a:p>
        </p:txBody>
      </p:sp>
      <p:pic>
        <p:nvPicPr>
          <p:cNvPr id="147461" name="Picture 5" descr="vacuum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3892550"/>
            <a:ext cx="7789862" cy="2959100"/>
          </a:xfrm>
          <a:prstGeom prst="rect">
            <a:avLst/>
          </a:prstGeom>
          <a:noFill/>
        </p:spPr>
      </p:pic>
      <p:pic>
        <p:nvPicPr>
          <p:cNvPr id="147462" name="Picture 6" descr="pisello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5888" y="1171575"/>
            <a:ext cx="4538662" cy="2762250"/>
          </a:xfrm>
          <a:prstGeom prst="rect">
            <a:avLst/>
          </a:prstGeom>
          <a:noFill/>
        </p:spPr>
      </p:pic>
      <p:sp>
        <p:nvSpPr>
          <p:cNvPr id="512071" name="Rectangle 71"/>
          <p:cNvSpPr>
            <a:spLocks noChangeArrowheads="1"/>
          </p:cNvSpPr>
          <p:nvPr/>
        </p:nvSpPr>
        <p:spPr bwMode="auto">
          <a:xfrm>
            <a:off x="179388" y="1949450"/>
            <a:ext cx="360045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lIns="92075" tIns="46038" rIns="92075" bIns="46038" anchor="ctr"/>
          <a:lstStyle/>
          <a:p>
            <a:pPr algn="ctr" eaLnBrk="0" hangingPunct="0">
              <a:lnSpc>
                <a:spcPct val="90000"/>
              </a:lnSpc>
            </a:pPr>
            <a:r>
              <a:rPr lang="it-IT" sz="3600">
                <a:solidFill>
                  <a:srgbClr val="0066FF"/>
                </a:solidFill>
                <a:latin typeface="Berlin Sans FB" pitchFamily="34" charset="0"/>
              </a:rPr>
              <a:t>Modalità d’uso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10" name="Text Box 6"/>
          <p:cNvSpPr txBox="1">
            <a:spLocks noChangeArrowheads="1"/>
          </p:cNvSpPr>
          <p:nvPr/>
        </p:nvSpPr>
        <p:spPr bwMode="auto">
          <a:xfrm>
            <a:off x="539750" y="350838"/>
            <a:ext cx="59769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4000" b="1" dirty="0">
                <a:solidFill>
                  <a:srgbClr val="FF0000"/>
                </a:solidFill>
              </a:rPr>
              <a:t>V a c u </a:t>
            </a:r>
            <a:r>
              <a:rPr lang="it-IT" sz="4000" b="1" dirty="0" err="1">
                <a:solidFill>
                  <a:srgbClr val="FF0000"/>
                </a:solidFill>
              </a:rPr>
              <a:t>u</a:t>
            </a:r>
            <a:r>
              <a:rPr lang="it-IT" sz="4000" b="1" dirty="0">
                <a:solidFill>
                  <a:srgbClr val="FF0000"/>
                </a:solidFill>
              </a:rPr>
              <a:t> m   d e v i c e</a:t>
            </a:r>
          </a:p>
        </p:txBody>
      </p:sp>
      <p:sp>
        <p:nvSpPr>
          <p:cNvPr id="149514" name="Text Box 10"/>
          <p:cNvSpPr txBox="1">
            <a:spLocks noChangeArrowheads="1"/>
          </p:cNvSpPr>
          <p:nvPr/>
        </p:nvSpPr>
        <p:spPr bwMode="auto">
          <a:xfrm>
            <a:off x="611188" y="2276475"/>
            <a:ext cx="7993062" cy="294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25000"/>
              </a:lnSpc>
              <a:buSzPct val="50000"/>
              <a:buFontTx/>
              <a:buChar char="•"/>
            </a:pPr>
            <a:r>
              <a:rPr lang="it-IT" sz="3000" b="1" dirty="0"/>
              <a:t> Utile nella riabilitazione dopo chirurgica pelvica o dei genitali</a:t>
            </a:r>
          </a:p>
          <a:p>
            <a:pPr algn="just">
              <a:lnSpc>
                <a:spcPct val="125000"/>
              </a:lnSpc>
              <a:buSzPct val="50000"/>
              <a:buFontTx/>
              <a:buChar char="•"/>
            </a:pPr>
            <a:r>
              <a:rPr lang="it-IT" sz="3000" b="1" dirty="0"/>
              <a:t> Semplice, economico</a:t>
            </a:r>
          </a:p>
          <a:p>
            <a:pPr algn="just">
              <a:lnSpc>
                <a:spcPct val="125000"/>
              </a:lnSpc>
              <a:buSzPct val="50000"/>
              <a:buFontTx/>
              <a:buChar char="•"/>
            </a:pPr>
            <a:r>
              <a:rPr lang="it-IT" sz="3000" b="1" dirty="0"/>
              <a:t> Poco accettato</a:t>
            </a:r>
          </a:p>
          <a:p>
            <a:pPr algn="just">
              <a:lnSpc>
                <a:spcPct val="125000"/>
              </a:lnSpc>
              <a:buSzPct val="50000"/>
              <a:buFontTx/>
              <a:buChar char="•"/>
            </a:pPr>
            <a:r>
              <a:rPr lang="it-IT" sz="3000" b="1" dirty="0"/>
              <a:t> Erezione venosa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5" name="Text Box 3"/>
          <p:cNvSpPr txBox="1">
            <a:spLocks noChangeArrowheads="1"/>
          </p:cNvSpPr>
          <p:nvPr/>
        </p:nvSpPr>
        <p:spPr bwMode="auto">
          <a:xfrm>
            <a:off x="539750" y="260350"/>
            <a:ext cx="6840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4000" dirty="0">
                <a:solidFill>
                  <a:srgbClr val="FF0000"/>
                </a:solidFill>
                <a:latin typeface="Berlin Sans FB" pitchFamily="34" charset="0"/>
              </a:rPr>
              <a:t>P r o t e s i   p e n i e n e</a:t>
            </a:r>
          </a:p>
        </p:txBody>
      </p:sp>
      <p:sp>
        <p:nvSpPr>
          <p:cNvPr id="512071" name="Rectangle 71"/>
          <p:cNvSpPr>
            <a:spLocks noChangeArrowheads="1"/>
          </p:cNvSpPr>
          <p:nvPr/>
        </p:nvSpPr>
        <p:spPr bwMode="auto">
          <a:xfrm>
            <a:off x="1692275" y="981075"/>
            <a:ext cx="302418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lIns="92075" tIns="46038" rIns="92075" bIns="46038" anchor="ctr"/>
          <a:lstStyle/>
          <a:p>
            <a:pPr algn="ctr" eaLnBrk="0" hangingPunct="0">
              <a:lnSpc>
                <a:spcPct val="90000"/>
              </a:lnSpc>
            </a:pPr>
            <a:r>
              <a:rPr lang="it-IT" sz="3600" dirty="0">
                <a:solidFill>
                  <a:srgbClr val="FFFF00"/>
                </a:solidFill>
                <a:latin typeface="Berlin Sans FB" pitchFamily="34" charset="0"/>
              </a:rPr>
              <a:t>Soffice</a:t>
            </a:r>
          </a:p>
        </p:txBody>
      </p:sp>
      <p:pic>
        <p:nvPicPr>
          <p:cNvPr id="151560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5963" y="333375"/>
            <a:ext cx="316865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1561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132856"/>
            <a:ext cx="8064500" cy="434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SCN08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538" y="44450"/>
            <a:ext cx="3529012" cy="3338513"/>
          </a:xfrm>
          <a:prstGeom prst="rect">
            <a:avLst/>
          </a:prstGeom>
          <a:noFill/>
        </p:spPr>
      </p:pic>
      <p:pic>
        <p:nvPicPr>
          <p:cNvPr id="6148" name="Picture 4" descr="DSCN08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3613150"/>
            <a:ext cx="3457575" cy="3244850"/>
          </a:xfrm>
          <a:prstGeom prst="rect">
            <a:avLst/>
          </a:prstGeom>
          <a:noFill/>
        </p:spPr>
      </p:pic>
      <p:sp>
        <p:nvSpPr>
          <p:cNvPr id="6150" name="Oval 6"/>
          <p:cNvSpPr>
            <a:spLocks noChangeArrowheads="1"/>
          </p:cNvSpPr>
          <p:nvPr/>
        </p:nvSpPr>
        <p:spPr bwMode="auto">
          <a:xfrm>
            <a:off x="7500938" y="44450"/>
            <a:ext cx="1608137" cy="982663"/>
          </a:xfrm>
          <a:prstGeom prst="ellipse">
            <a:avLst/>
          </a:prstGeom>
          <a:solidFill>
            <a:srgbClr val="FFCC66"/>
          </a:soli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00003E"/>
            </a:outerShdw>
          </a:effectLst>
        </p:spPr>
        <p:txBody>
          <a:bodyPr wrap="none" lIns="92075" tIns="46038" rIns="92075" bIns="46038" anchor="ctr"/>
          <a:lstStyle/>
          <a:p>
            <a:pPr algn="ctr" eaLnBrk="0" hangingPunct="0"/>
            <a:r>
              <a:rPr lang="it-IT" sz="2200">
                <a:solidFill>
                  <a:srgbClr val="3333FF"/>
                </a:solidFill>
                <a:latin typeface="Berlin Sans FB" pitchFamily="34" charset="0"/>
              </a:rPr>
              <a:t>Terapia </a:t>
            </a:r>
          </a:p>
          <a:p>
            <a:pPr algn="ctr" eaLnBrk="0" hangingPunct="0"/>
            <a:r>
              <a:rPr lang="it-IT" sz="2200">
                <a:solidFill>
                  <a:srgbClr val="3333FF"/>
                </a:solidFill>
                <a:latin typeface="Berlin Sans FB" pitchFamily="34" charset="0"/>
              </a:rPr>
              <a:t>chirurgica</a:t>
            </a:r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3635375" y="1484313"/>
            <a:ext cx="576263" cy="288925"/>
          </a:xfrm>
          <a:prstGeom prst="rightArrow">
            <a:avLst>
              <a:gd name="adj1" fmla="val 50000"/>
              <a:gd name="adj2" fmla="val 49863"/>
            </a:avLst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6152" name="AutoShape 8"/>
          <p:cNvSpPr>
            <a:spLocks noChangeArrowheads="1"/>
          </p:cNvSpPr>
          <p:nvPr/>
        </p:nvSpPr>
        <p:spPr bwMode="auto">
          <a:xfrm rot="10800000">
            <a:off x="7235825" y="3573463"/>
            <a:ext cx="541338" cy="792162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pic>
        <p:nvPicPr>
          <p:cNvPr id="8" name="Picture 5" descr="DSCN328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0"/>
            <a:ext cx="3338458" cy="47251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2" name="Picture 4" descr="DSCN328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" y="44450"/>
            <a:ext cx="4968875" cy="3784600"/>
          </a:xfrm>
          <a:prstGeom prst="rect">
            <a:avLst/>
          </a:prstGeom>
          <a:noFill/>
        </p:spPr>
      </p:pic>
      <p:pic>
        <p:nvPicPr>
          <p:cNvPr id="73733" name="Picture 5" descr="DSCN328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26038" y="2420938"/>
            <a:ext cx="3983037" cy="4392612"/>
          </a:xfrm>
          <a:prstGeom prst="rect">
            <a:avLst/>
          </a:prstGeom>
          <a:noFill/>
        </p:spPr>
      </p:pic>
      <p:sp>
        <p:nvSpPr>
          <p:cNvPr id="73734" name="Oval 6"/>
          <p:cNvSpPr>
            <a:spLocks noChangeArrowheads="1"/>
          </p:cNvSpPr>
          <p:nvPr/>
        </p:nvSpPr>
        <p:spPr bwMode="auto">
          <a:xfrm>
            <a:off x="7500938" y="44450"/>
            <a:ext cx="1608137" cy="982663"/>
          </a:xfrm>
          <a:prstGeom prst="ellipse">
            <a:avLst/>
          </a:prstGeom>
          <a:solidFill>
            <a:srgbClr val="FFCC66"/>
          </a:soli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00003E"/>
            </a:outerShdw>
          </a:effectLst>
        </p:spPr>
        <p:txBody>
          <a:bodyPr wrap="none" lIns="92075" tIns="46038" rIns="92075" bIns="46038" anchor="ctr"/>
          <a:lstStyle/>
          <a:p>
            <a:pPr algn="ctr" eaLnBrk="0" hangingPunct="0"/>
            <a:r>
              <a:rPr lang="it-IT" sz="2200">
                <a:solidFill>
                  <a:srgbClr val="3333FF"/>
                </a:solidFill>
                <a:latin typeface="Berlin Sans FB" pitchFamily="34" charset="0"/>
              </a:rPr>
              <a:t>Terapia </a:t>
            </a:r>
          </a:p>
          <a:p>
            <a:pPr algn="ctr" eaLnBrk="0" hangingPunct="0"/>
            <a:r>
              <a:rPr lang="it-IT" sz="2200">
                <a:solidFill>
                  <a:srgbClr val="3333FF"/>
                </a:solidFill>
                <a:latin typeface="Berlin Sans FB" pitchFamily="34" charset="0"/>
              </a:rPr>
              <a:t>chirurgica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9" name="Text Box 3"/>
          <p:cNvSpPr txBox="1">
            <a:spLocks noChangeArrowheads="1"/>
          </p:cNvSpPr>
          <p:nvPr/>
        </p:nvSpPr>
        <p:spPr bwMode="auto">
          <a:xfrm>
            <a:off x="1908175" y="115888"/>
            <a:ext cx="6840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it-IT" sz="4000" b="1" dirty="0">
                <a:solidFill>
                  <a:srgbClr val="FF0000"/>
                </a:solidFill>
              </a:rPr>
              <a:t>P r o t e s i   p e n i e n e</a:t>
            </a:r>
          </a:p>
        </p:txBody>
      </p:sp>
      <p:sp>
        <p:nvSpPr>
          <p:cNvPr id="512071" name="Rectangle 71"/>
          <p:cNvSpPr>
            <a:spLocks noChangeArrowheads="1"/>
          </p:cNvSpPr>
          <p:nvPr/>
        </p:nvSpPr>
        <p:spPr bwMode="auto">
          <a:xfrm>
            <a:off x="2699792" y="1196752"/>
            <a:ext cx="367347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lIns="92075" tIns="46038" rIns="92075" bIns="46038" anchor="ctr"/>
          <a:lstStyle/>
          <a:p>
            <a:pPr algn="ctr" eaLnBrk="0" hangingPunct="0">
              <a:lnSpc>
                <a:spcPct val="90000"/>
              </a:lnSpc>
            </a:pPr>
            <a:r>
              <a:rPr lang="it-IT" sz="3600" b="1" dirty="0">
                <a:solidFill>
                  <a:srgbClr val="FFFF00"/>
                </a:solidFill>
              </a:rPr>
              <a:t>Malleabile</a:t>
            </a:r>
          </a:p>
        </p:txBody>
      </p:sp>
      <p:pic>
        <p:nvPicPr>
          <p:cNvPr id="152582" name="Picture 6" descr="dur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476250"/>
            <a:ext cx="1612900" cy="2303463"/>
          </a:xfrm>
          <a:prstGeom prst="rect">
            <a:avLst/>
          </a:prstGeom>
          <a:noFill/>
        </p:spPr>
      </p:pic>
      <p:pic>
        <p:nvPicPr>
          <p:cNvPr id="152584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588" y="981075"/>
            <a:ext cx="2016125" cy="176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2585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3138" y="3141663"/>
            <a:ext cx="7343775" cy="349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9" name="Text Box 3"/>
          <p:cNvSpPr txBox="1">
            <a:spLocks noChangeArrowheads="1"/>
          </p:cNvSpPr>
          <p:nvPr/>
        </p:nvSpPr>
        <p:spPr bwMode="auto">
          <a:xfrm>
            <a:off x="539750" y="260350"/>
            <a:ext cx="6840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4000" b="1" dirty="0">
                <a:solidFill>
                  <a:srgbClr val="FF0000"/>
                </a:solidFill>
              </a:rPr>
              <a:t>P r o t e s i   p e n i e n e</a:t>
            </a:r>
          </a:p>
        </p:txBody>
      </p:sp>
      <p:sp>
        <p:nvSpPr>
          <p:cNvPr id="512071" name="Rectangle 71"/>
          <p:cNvSpPr>
            <a:spLocks noChangeArrowheads="1"/>
          </p:cNvSpPr>
          <p:nvPr/>
        </p:nvSpPr>
        <p:spPr bwMode="auto">
          <a:xfrm>
            <a:off x="179512" y="1340768"/>
            <a:ext cx="583220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lIns="92075" tIns="46038" rIns="92075" bIns="46038" anchor="ctr"/>
          <a:lstStyle/>
          <a:p>
            <a:pPr algn="ctr" eaLnBrk="0" hangingPunct="0">
              <a:lnSpc>
                <a:spcPct val="90000"/>
              </a:lnSpc>
            </a:pPr>
            <a:r>
              <a:rPr lang="it-IT" sz="3600" b="1" dirty="0">
                <a:solidFill>
                  <a:srgbClr val="FFFF00"/>
                </a:solidFill>
              </a:rPr>
              <a:t>Idraulica </a:t>
            </a:r>
            <a:r>
              <a:rPr lang="it-IT" sz="3600" b="1" dirty="0" smtClean="0">
                <a:solidFill>
                  <a:srgbClr val="FFFF00"/>
                </a:solidFill>
              </a:rPr>
              <a:t>bi-componente</a:t>
            </a:r>
            <a:endParaRPr lang="it-IT" sz="3600" b="1" dirty="0">
              <a:solidFill>
                <a:srgbClr val="FFFF00"/>
              </a:solidFill>
            </a:endParaRPr>
          </a:p>
        </p:txBody>
      </p:sp>
      <p:pic>
        <p:nvPicPr>
          <p:cNvPr id="157702" name="Picture 6" descr="Ambic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76938" y="0"/>
            <a:ext cx="3167062" cy="2584450"/>
          </a:xfrm>
          <a:prstGeom prst="rect">
            <a:avLst/>
          </a:prstGeom>
          <a:noFill/>
        </p:spPr>
      </p:pic>
      <p:pic>
        <p:nvPicPr>
          <p:cNvPr id="15770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2873375"/>
            <a:ext cx="7416800" cy="357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10966"/>
            <a:ext cx="4536504" cy="3540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http://lnx.endocrinologiaoggi.it/wp-content/uploads/2011/06/erectile-dysfunction-391x2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3645024"/>
            <a:ext cx="5424383" cy="3024336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5148064" y="980728"/>
            <a:ext cx="2664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/>
              <a:t>Cenni di anatomia</a:t>
            </a:r>
            <a:endParaRPr lang="it-IT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Oval 2"/>
          <p:cNvSpPr>
            <a:spLocks noChangeArrowheads="1"/>
          </p:cNvSpPr>
          <p:nvPr/>
        </p:nvSpPr>
        <p:spPr bwMode="auto">
          <a:xfrm>
            <a:off x="7500938" y="44450"/>
            <a:ext cx="1608137" cy="982663"/>
          </a:xfrm>
          <a:prstGeom prst="ellipse">
            <a:avLst/>
          </a:prstGeom>
          <a:solidFill>
            <a:srgbClr val="FFCC66"/>
          </a:soli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00003E"/>
            </a:outerShdw>
          </a:effectLst>
        </p:spPr>
        <p:txBody>
          <a:bodyPr wrap="none" lIns="92075" tIns="46038" rIns="92075" bIns="46038" anchor="ctr"/>
          <a:lstStyle/>
          <a:p>
            <a:pPr algn="ctr" eaLnBrk="0" hangingPunct="0"/>
            <a:r>
              <a:rPr lang="it-IT" sz="2200">
                <a:solidFill>
                  <a:srgbClr val="3333FF"/>
                </a:solidFill>
                <a:latin typeface="Berlin Sans FB" pitchFamily="34" charset="0"/>
              </a:rPr>
              <a:t>Terapia </a:t>
            </a:r>
          </a:p>
          <a:p>
            <a:pPr algn="ctr" eaLnBrk="0" hangingPunct="0"/>
            <a:r>
              <a:rPr lang="it-IT" sz="2200">
                <a:solidFill>
                  <a:srgbClr val="3333FF"/>
                </a:solidFill>
                <a:latin typeface="Berlin Sans FB" pitchFamily="34" charset="0"/>
              </a:rPr>
              <a:t>chirurgica</a:t>
            </a:r>
          </a:p>
        </p:txBody>
      </p:sp>
      <p:sp>
        <p:nvSpPr>
          <p:cNvPr id="154627" name="Text Box 3"/>
          <p:cNvSpPr txBox="1">
            <a:spLocks noChangeArrowheads="1"/>
          </p:cNvSpPr>
          <p:nvPr/>
        </p:nvSpPr>
        <p:spPr bwMode="auto">
          <a:xfrm>
            <a:off x="539750" y="260350"/>
            <a:ext cx="6840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it-IT" sz="4000" b="1" dirty="0">
                <a:solidFill>
                  <a:srgbClr val="FF0000"/>
                </a:solidFill>
              </a:rPr>
              <a:t>P r o t e s i   p e n i e n e</a:t>
            </a:r>
          </a:p>
        </p:txBody>
      </p:sp>
      <p:sp>
        <p:nvSpPr>
          <p:cNvPr id="512071" name="Rectangle 71"/>
          <p:cNvSpPr>
            <a:spLocks noChangeArrowheads="1"/>
          </p:cNvSpPr>
          <p:nvPr/>
        </p:nvSpPr>
        <p:spPr bwMode="auto">
          <a:xfrm>
            <a:off x="1187624" y="1052736"/>
            <a:ext cx="712946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lIns="92075" tIns="46038" rIns="92075" bIns="46038" anchor="ctr"/>
          <a:lstStyle/>
          <a:p>
            <a:pPr algn="ctr" eaLnBrk="0" hangingPunct="0">
              <a:lnSpc>
                <a:spcPct val="90000"/>
              </a:lnSpc>
            </a:pPr>
            <a:r>
              <a:rPr lang="it-IT" sz="3600" b="1" dirty="0">
                <a:solidFill>
                  <a:srgbClr val="FFFF00"/>
                </a:solidFill>
              </a:rPr>
              <a:t>Idraulica </a:t>
            </a:r>
            <a:r>
              <a:rPr lang="it-IT" sz="3600" b="1" dirty="0" err="1" smtClean="0">
                <a:solidFill>
                  <a:srgbClr val="FFFF00"/>
                </a:solidFill>
              </a:rPr>
              <a:t>tri-componente</a:t>
            </a:r>
            <a:endParaRPr lang="it-IT" sz="3600" b="1" dirty="0">
              <a:solidFill>
                <a:srgbClr val="FFFF00"/>
              </a:solidFill>
            </a:endParaRPr>
          </a:p>
        </p:txBody>
      </p:sp>
      <p:pic>
        <p:nvPicPr>
          <p:cNvPr id="154633" name="Picture 9" descr="209619 AMS InhibiZone sales GER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889125"/>
            <a:ext cx="2914650" cy="4968875"/>
          </a:xfrm>
          <a:prstGeom prst="rect">
            <a:avLst/>
          </a:prstGeom>
          <a:noFill/>
        </p:spPr>
      </p:pic>
      <p:pic>
        <p:nvPicPr>
          <p:cNvPr id="4098" name="Picture 2" descr="Protesi penien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132856"/>
            <a:ext cx="3744414" cy="3744416"/>
          </a:xfrm>
          <a:prstGeom prst="rect">
            <a:avLst/>
          </a:prstGeom>
          <a:noFill/>
        </p:spPr>
      </p:pic>
      <p:sp>
        <p:nvSpPr>
          <p:cNvPr id="8" name="CasellaDiTesto 7"/>
          <p:cNvSpPr txBox="1"/>
          <p:nvPr/>
        </p:nvSpPr>
        <p:spPr>
          <a:xfrm>
            <a:off x="4932040" y="6021288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err="1" smtClean="0">
                <a:solidFill>
                  <a:schemeClr val="accent3"/>
                </a:solidFill>
              </a:rPr>
              <a:t>Titan</a:t>
            </a:r>
            <a:r>
              <a:rPr lang="it-IT" sz="2000" b="1" dirty="0" smtClean="0">
                <a:solidFill>
                  <a:schemeClr val="accent3"/>
                </a:solidFill>
              </a:rPr>
              <a:t>  (</a:t>
            </a:r>
            <a:r>
              <a:rPr lang="it-IT" sz="2000" b="1" dirty="0" err="1" smtClean="0">
                <a:solidFill>
                  <a:schemeClr val="accent3"/>
                </a:solidFill>
              </a:rPr>
              <a:t>Coloplast</a:t>
            </a:r>
            <a:r>
              <a:rPr lang="it-IT" sz="2000" b="1" dirty="0" smtClean="0">
                <a:solidFill>
                  <a:schemeClr val="accent3"/>
                </a:solidFill>
              </a:rPr>
              <a:t>)</a:t>
            </a:r>
            <a:endParaRPr lang="it-IT" sz="2000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Oval 2"/>
          <p:cNvSpPr>
            <a:spLocks noChangeArrowheads="1"/>
          </p:cNvSpPr>
          <p:nvPr/>
        </p:nvSpPr>
        <p:spPr bwMode="auto">
          <a:xfrm>
            <a:off x="7500938" y="44450"/>
            <a:ext cx="1608137" cy="982663"/>
          </a:xfrm>
          <a:prstGeom prst="ellipse">
            <a:avLst/>
          </a:prstGeom>
          <a:solidFill>
            <a:srgbClr val="FFCC66"/>
          </a:soli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00003E"/>
            </a:outerShdw>
          </a:effectLst>
        </p:spPr>
        <p:txBody>
          <a:bodyPr wrap="none" lIns="92075" tIns="46038" rIns="92075" bIns="46038" anchor="ctr"/>
          <a:lstStyle/>
          <a:p>
            <a:pPr algn="ctr" eaLnBrk="0" hangingPunct="0"/>
            <a:r>
              <a:rPr lang="it-IT" sz="2200">
                <a:solidFill>
                  <a:srgbClr val="3333FF"/>
                </a:solidFill>
                <a:latin typeface="Berlin Sans FB" pitchFamily="34" charset="0"/>
              </a:rPr>
              <a:t>Terapia </a:t>
            </a:r>
          </a:p>
          <a:p>
            <a:pPr algn="ctr" eaLnBrk="0" hangingPunct="0"/>
            <a:r>
              <a:rPr lang="it-IT" sz="2200">
                <a:solidFill>
                  <a:srgbClr val="3333FF"/>
                </a:solidFill>
                <a:latin typeface="Berlin Sans FB" pitchFamily="34" charset="0"/>
              </a:rPr>
              <a:t>chirurgica</a:t>
            </a:r>
          </a:p>
        </p:txBody>
      </p:sp>
      <p:sp>
        <p:nvSpPr>
          <p:cNvPr id="512071" name="Rectangle 71"/>
          <p:cNvSpPr>
            <a:spLocks noChangeArrowheads="1"/>
          </p:cNvSpPr>
          <p:nvPr/>
        </p:nvSpPr>
        <p:spPr bwMode="auto">
          <a:xfrm>
            <a:off x="4284612" y="1916832"/>
            <a:ext cx="4823892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lIns="92075" tIns="46038" rIns="92075" bIns="46038" anchor="ctr"/>
          <a:lstStyle/>
          <a:p>
            <a:pPr algn="ctr" eaLnBrk="0" hangingPunct="0">
              <a:lnSpc>
                <a:spcPct val="90000"/>
              </a:lnSpc>
            </a:pPr>
            <a:r>
              <a:rPr lang="it-IT" sz="4400" b="1" dirty="0">
                <a:solidFill>
                  <a:srgbClr val="FFFF00"/>
                </a:solidFill>
              </a:rPr>
              <a:t>Protesi idraulica </a:t>
            </a:r>
            <a:r>
              <a:rPr lang="it-IT" sz="4400" b="1" dirty="0" err="1">
                <a:solidFill>
                  <a:srgbClr val="FFFF00"/>
                </a:solidFill>
              </a:rPr>
              <a:t>tricomponente</a:t>
            </a:r>
            <a:r>
              <a:rPr lang="it-IT" sz="4400" b="1" dirty="0">
                <a:solidFill>
                  <a:srgbClr val="FFFF00"/>
                </a:solidFill>
              </a:rPr>
              <a:t> </a:t>
            </a:r>
            <a:r>
              <a:rPr lang="it-IT" sz="4400" b="1" dirty="0" smtClean="0">
                <a:solidFill>
                  <a:srgbClr val="FFFF00"/>
                </a:solidFill>
              </a:rPr>
              <a:t>in </a:t>
            </a:r>
            <a:r>
              <a:rPr lang="it-IT" sz="4400" b="1" dirty="0">
                <a:solidFill>
                  <a:srgbClr val="FFFF00"/>
                </a:solidFill>
              </a:rPr>
              <a:t>fase di detumescenza</a:t>
            </a:r>
          </a:p>
        </p:txBody>
      </p:sp>
      <p:pic>
        <p:nvPicPr>
          <p:cNvPr id="155654" name="Picture 6" descr="ams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1052513"/>
            <a:ext cx="4392613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Oval 2"/>
          <p:cNvSpPr>
            <a:spLocks noChangeArrowheads="1"/>
          </p:cNvSpPr>
          <p:nvPr/>
        </p:nvSpPr>
        <p:spPr bwMode="auto">
          <a:xfrm>
            <a:off x="7500938" y="44450"/>
            <a:ext cx="1608137" cy="982663"/>
          </a:xfrm>
          <a:prstGeom prst="ellipse">
            <a:avLst/>
          </a:prstGeom>
          <a:solidFill>
            <a:srgbClr val="FFCC66"/>
          </a:soli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00003E"/>
            </a:outerShdw>
          </a:effectLst>
        </p:spPr>
        <p:txBody>
          <a:bodyPr wrap="none" lIns="92075" tIns="46038" rIns="92075" bIns="46038" anchor="ctr"/>
          <a:lstStyle/>
          <a:p>
            <a:pPr algn="ctr" eaLnBrk="0" hangingPunct="0"/>
            <a:r>
              <a:rPr lang="it-IT" sz="2200">
                <a:solidFill>
                  <a:srgbClr val="3333FF"/>
                </a:solidFill>
                <a:latin typeface="Berlin Sans FB" pitchFamily="34" charset="0"/>
              </a:rPr>
              <a:t>Terapia </a:t>
            </a:r>
          </a:p>
          <a:p>
            <a:pPr algn="ctr" eaLnBrk="0" hangingPunct="0"/>
            <a:r>
              <a:rPr lang="it-IT" sz="2200">
                <a:solidFill>
                  <a:srgbClr val="3333FF"/>
                </a:solidFill>
                <a:latin typeface="Berlin Sans FB" pitchFamily="34" charset="0"/>
              </a:rPr>
              <a:t>chirurgica</a:t>
            </a:r>
          </a:p>
        </p:txBody>
      </p:sp>
      <p:sp>
        <p:nvSpPr>
          <p:cNvPr id="512071" name="Rectangle 71"/>
          <p:cNvSpPr>
            <a:spLocks noChangeArrowheads="1"/>
          </p:cNvSpPr>
          <p:nvPr/>
        </p:nvSpPr>
        <p:spPr bwMode="auto">
          <a:xfrm>
            <a:off x="4644008" y="1917700"/>
            <a:ext cx="4499992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lIns="92075" tIns="46038" rIns="92075" bIns="46038" anchor="ctr"/>
          <a:lstStyle/>
          <a:p>
            <a:pPr algn="ctr" eaLnBrk="0" hangingPunct="0">
              <a:lnSpc>
                <a:spcPct val="90000"/>
              </a:lnSpc>
            </a:pPr>
            <a:r>
              <a:rPr lang="it-IT" sz="4800" b="1" dirty="0">
                <a:solidFill>
                  <a:srgbClr val="FFFF00"/>
                </a:solidFill>
              </a:rPr>
              <a:t>Protesi idraulica </a:t>
            </a:r>
            <a:r>
              <a:rPr lang="it-IT" sz="4800" b="1" dirty="0" err="1">
                <a:solidFill>
                  <a:srgbClr val="FFFF00"/>
                </a:solidFill>
              </a:rPr>
              <a:t>tricomponente</a:t>
            </a:r>
            <a:r>
              <a:rPr lang="it-IT" sz="4800" b="1" dirty="0">
                <a:solidFill>
                  <a:srgbClr val="FFFF00"/>
                </a:solidFill>
              </a:rPr>
              <a:t> </a:t>
            </a:r>
            <a:r>
              <a:rPr lang="it-IT" sz="4800" b="1" dirty="0" smtClean="0">
                <a:solidFill>
                  <a:srgbClr val="FFFF00"/>
                </a:solidFill>
              </a:rPr>
              <a:t>in </a:t>
            </a:r>
            <a:r>
              <a:rPr lang="it-IT" sz="4800" b="1" dirty="0">
                <a:solidFill>
                  <a:srgbClr val="FFFF00"/>
                </a:solidFill>
              </a:rPr>
              <a:t>fase di erezione</a:t>
            </a:r>
          </a:p>
        </p:txBody>
      </p:sp>
      <p:pic>
        <p:nvPicPr>
          <p:cNvPr id="156678" name="Picture 6" descr="ams1"/>
          <p:cNvPicPr>
            <a:picLocks noChangeArrowheads="1"/>
          </p:cNvPicPr>
          <p:nvPr/>
        </p:nvPicPr>
        <p:blipFill>
          <a:blip r:embed="rId2" cstate="print"/>
          <a:srcRect r="1701"/>
          <a:stretch>
            <a:fillRect/>
          </a:stretch>
        </p:blipFill>
        <p:spPr bwMode="auto">
          <a:xfrm>
            <a:off x="107950" y="1052513"/>
            <a:ext cx="43942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G:\Alghero 2004\Immagini\Image92.jpg"/>
          <p:cNvPicPr>
            <a:picLocks noChangeAspect="1" noChangeArrowheads="1"/>
          </p:cNvPicPr>
          <p:nvPr/>
        </p:nvPicPr>
        <p:blipFill>
          <a:blip r:embed="rId2" cstate="print"/>
          <a:srcRect b="931"/>
          <a:stretch>
            <a:fillRect/>
          </a:stretch>
        </p:blipFill>
        <p:spPr bwMode="auto">
          <a:xfrm>
            <a:off x="1619672" y="980728"/>
            <a:ext cx="6192688" cy="4991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tutte_le_strade_portano_a_rom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0" y="1268413"/>
            <a:ext cx="7021513" cy="5291137"/>
          </a:xfrm>
          <a:prstGeom prst="rect">
            <a:avLst/>
          </a:prstGeom>
          <a:noFill/>
        </p:spPr>
      </p:pic>
      <p:sp>
        <p:nvSpPr>
          <p:cNvPr id="61443" name="Text Box 3"/>
          <p:cNvSpPr txBox="1">
            <a:spLocks noChangeArrowheads="1"/>
          </p:cNvSpPr>
          <p:nvPr/>
        </p:nvSpPr>
        <p:spPr bwMode="auto">
          <a:xfrm>
            <a:off x="395536" y="266700"/>
            <a:ext cx="8748464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600" b="1" dirty="0">
                <a:solidFill>
                  <a:srgbClr val="FF0000"/>
                </a:solidFill>
              </a:rPr>
              <a:t>Importante dare indicazioni corrette !!!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olo 1"/>
          <p:cNvSpPr>
            <a:spLocks noGrp="1"/>
          </p:cNvSpPr>
          <p:nvPr>
            <p:ph type="title"/>
          </p:nvPr>
        </p:nvSpPr>
        <p:spPr>
          <a:xfrm>
            <a:off x="395536" y="512064"/>
            <a:ext cx="6264696" cy="914400"/>
          </a:xfrm>
        </p:spPr>
        <p:txBody>
          <a:bodyPr/>
          <a:lstStyle/>
          <a:p>
            <a:pPr algn="ctr"/>
            <a:r>
              <a:rPr lang="it-IT" b="1" dirty="0" smtClean="0">
                <a:solidFill>
                  <a:srgbClr val="FFFF00"/>
                </a:solidFill>
                <a:latin typeface="+mn-lt"/>
              </a:rPr>
              <a:t>Alterazioni della </a:t>
            </a:r>
            <a:r>
              <a:rPr lang="it-IT" sz="4800" b="1" dirty="0" err="1" smtClean="0">
                <a:solidFill>
                  <a:srgbClr val="FFFF00"/>
                </a:solidFill>
                <a:latin typeface="+mn-lt"/>
              </a:rPr>
              <a:t>sessualita</a:t>
            </a:r>
            <a:r>
              <a:rPr lang="it-IT" b="1" dirty="0" err="1" smtClean="0">
                <a:solidFill>
                  <a:srgbClr val="FFFF00"/>
                </a:solidFill>
                <a:latin typeface="+mn-lt"/>
              </a:rPr>
              <a:t>’</a:t>
            </a:r>
            <a:r>
              <a:rPr lang="it-IT" b="1" dirty="0" smtClean="0">
                <a:solidFill>
                  <a:srgbClr val="FFFF00"/>
                </a:solidFill>
                <a:latin typeface="+mn-lt"/>
              </a:rPr>
              <a:t> nel sesso femminile</a:t>
            </a:r>
          </a:p>
        </p:txBody>
      </p:sp>
      <p:pic>
        <p:nvPicPr>
          <p:cNvPr id="1026" name="Picture 2" descr="http://digiphotostatic.libero.it/violemma/med/b8ee061ee7_4634216_m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96744" y="692696"/>
            <a:ext cx="2267744" cy="2566377"/>
          </a:xfrm>
          <a:prstGeom prst="rect">
            <a:avLst/>
          </a:prstGeom>
          <a:noFill/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2348880"/>
            <a:ext cx="9144000" cy="367240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it-IT" sz="3600" b="1" dirty="0" smtClean="0"/>
              <a:t>PROBLEMA PSICOLOGICO !</a:t>
            </a:r>
          </a:p>
          <a:p>
            <a:pPr>
              <a:defRPr/>
            </a:pPr>
            <a:r>
              <a:rPr lang="it-IT" sz="3600" b="1" dirty="0" smtClean="0"/>
              <a:t>Compromissione del </a:t>
            </a:r>
            <a:r>
              <a:rPr lang="it-IT" sz="3600" b="1" dirty="0" smtClean="0">
                <a:solidFill>
                  <a:srgbClr val="FF0000"/>
                </a:solidFill>
              </a:rPr>
              <a:t>processo di lubrificazione</a:t>
            </a:r>
          </a:p>
          <a:p>
            <a:pPr>
              <a:defRPr/>
            </a:pPr>
            <a:r>
              <a:rPr lang="it-IT" sz="3600" b="1" dirty="0" smtClean="0"/>
              <a:t>Eccitazione ed orgasmo conservati</a:t>
            </a:r>
          </a:p>
          <a:p>
            <a:pPr>
              <a:defRPr/>
            </a:pPr>
            <a:r>
              <a:rPr lang="it-IT" sz="3600" b="1" dirty="0" smtClean="0"/>
              <a:t>Nelle pz </a:t>
            </a:r>
            <a:r>
              <a:rPr lang="it-IT" sz="3600" b="1" dirty="0" smtClean="0">
                <a:solidFill>
                  <a:srgbClr val="FF0000"/>
                </a:solidFill>
              </a:rPr>
              <a:t>irradiate</a:t>
            </a:r>
            <a:r>
              <a:rPr lang="it-IT" sz="3600" b="1" dirty="0" smtClean="0"/>
              <a:t> dopo chirurgia possibile compromissione anche di questi aspetti della </a:t>
            </a:r>
            <a:r>
              <a:rPr lang="it-IT" sz="3600" b="1" dirty="0" err="1" smtClean="0"/>
              <a:t>sessualita’</a:t>
            </a:r>
            <a:endParaRPr lang="it-IT" sz="36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1052736"/>
            <a:ext cx="75608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/>
              <a:t>DANNO </a:t>
            </a:r>
            <a:r>
              <a:rPr lang="it-IT" sz="4400" b="1" dirty="0" smtClean="0">
                <a:solidFill>
                  <a:srgbClr val="FF0000"/>
                </a:solidFill>
              </a:rPr>
              <a:t>PSICOLOGICO</a:t>
            </a:r>
            <a:endParaRPr lang="it-IT" sz="44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://www.unsalottonelweb.net/salotto/wp-content/files/2010/04/uomo-triste-e-pensieros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4741" y="2348880"/>
            <a:ext cx="4181475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Immagine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276872"/>
            <a:ext cx="3597275" cy="2822575"/>
          </a:xfrm>
          <a:prstGeom prst="rect">
            <a:avLst/>
          </a:prstGeom>
          <a:noFill/>
        </p:spPr>
      </p:pic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0" y="188640"/>
            <a:ext cx="9144000" cy="181588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800" b="1" dirty="0" smtClean="0">
                <a:ln w="6350"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NEW TECHNIQUE</a:t>
            </a:r>
          </a:p>
          <a:p>
            <a:pPr algn="ctr">
              <a:spcBef>
                <a:spcPct val="50000"/>
              </a:spcBef>
            </a:pPr>
            <a:r>
              <a:rPr lang="it-IT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“POTENCY SPARING CYSTECTOMY ”</a:t>
            </a:r>
          </a:p>
          <a:p>
            <a:pPr algn="ctr">
              <a:spcBef>
                <a:spcPct val="50000"/>
              </a:spcBef>
            </a:pPr>
            <a:r>
              <a:rPr lang="it-IT" sz="2800" b="1" dirty="0" err="1" smtClean="0">
                <a:ln w="6350"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Rather</a:t>
            </a:r>
            <a:r>
              <a:rPr lang="it-IT" sz="2800" b="1" dirty="0" smtClean="0">
                <a:ln w="6350"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it-IT" sz="2800" b="1" dirty="0" err="1" smtClean="0">
                <a:ln w="6350"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than</a:t>
            </a:r>
            <a:r>
              <a:rPr lang="it-IT" sz="2800" b="1" dirty="0" smtClean="0">
                <a:ln w="6350"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“PROSTATE SPARING CYSTECTOMY”</a:t>
            </a:r>
            <a:endParaRPr lang="it-IT" sz="28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0" y="5157788"/>
            <a:ext cx="9144000" cy="95410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Intrafascial</a:t>
            </a:r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prostatic</a:t>
            </a:r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plane</a:t>
            </a:r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it-IT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</a:t>
            </a:r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seminal</a:t>
            </a:r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vesicles</a:t>
            </a:r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it-IT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deferents</a:t>
            </a:r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vases</a:t>
            </a:r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(green </a:t>
            </a:r>
            <a:r>
              <a:rPr lang="it-IT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line</a:t>
            </a:r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it-IT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3212976"/>
            <a:ext cx="2257425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 r="12308" b="6088"/>
          <a:stretch>
            <a:fillRect/>
          </a:stretch>
        </p:blipFill>
        <p:spPr bwMode="auto">
          <a:xfrm>
            <a:off x="5652119" y="3212976"/>
            <a:ext cx="990110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0"/>
            <a:ext cx="7772400" cy="1143000"/>
          </a:xfrm>
        </p:spPr>
        <p:txBody>
          <a:bodyPr/>
          <a:lstStyle/>
          <a:p>
            <a:pPr eaLnBrk="1" hangingPunct="1"/>
            <a:r>
              <a:rPr lang="it-IT" sz="3600" b="1" smtClean="0">
                <a:solidFill>
                  <a:schemeClr val="bg1"/>
                </a:solidFill>
              </a:rPr>
              <a:t>La sessualita’ nel pz stomizzato</a:t>
            </a:r>
          </a:p>
        </p:txBody>
      </p:sp>
      <p:pic>
        <p:nvPicPr>
          <p:cNvPr id="17411" name="Picture 5" descr="art-cc456036"/>
          <p:cNvPicPr preferRelativeResize="0"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6" b="13217"/>
          <a:stretch>
            <a:fillRect/>
          </a:stretch>
        </p:blipFill>
        <p:spPr bwMode="auto">
          <a:xfrm>
            <a:off x="1331913" y="1268413"/>
            <a:ext cx="6551612" cy="5275262"/>
          </a:xfrm>
          <a:prstGeom prst="rect">
            <a:avLst/>
          </a:prstGeom>
          <a:noFill/>
          <a:ln w="50800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egnaposto contenuto 2"/>
          <p:cNvSpPr>
            <a:spLocks noGrp="1"/>
          </p:cNvSpPr>
          <p:nvPr>
            <p:ph idx="1"/>
          </p:nvPr>
        </p:nvSpPr>
        <p:spPr>
          <a:xfrm>
            <a:off x="611560" y="1881336"/>
            <a:ext cx="7772400" cy="3646815"/>
          </a:xfrm>
        </p:spPr>
        <p:txBody>
          <a:bodyPr>
            <a:noAutofit/>
          </a:bodyPr>
          <a:lstStyle/>
          <a:p>
            <a:r>
              <a:rPr lang="it-IT" sz="3200" dirty="0"/>
              <a:t>Lesione del </a:t>
            </a:r>
            <a:r>
              <a:rPr lang="it-IT" sz="3200" b="1" dirty="0">
                <a:solidFill>
                  <a:srgbClr val="FF0000"/>
                </a:solidFill>
              </a:rPr>
              <a:t>PLESSO PELVICO </a:t>
            </a:r>
            <a:r>
              <a:rPr lang="it-IT" sz="3200" dirty="0" smtClean="0"/>
              <a:t>isolando </a:t>
            </a:r>
            <a:r>
              <a:rPr lang="it-IT" sz="3200" dirty="0"/>
              <a:t>il retto dalla parete laterale del piccolo bacino o </a:t>
            </a:r>
            <a:r>
              <a:rPr lang="it-IT" sz="3200" dirty="0" smtClean="0"/>
              <a:t>eseguendo </a:t>
            </a:r>
            <a:r>
              <a:rPr lang="it-IT" sz="3200" dirty="0"/>
              <a:t>la </a:t>
            </a:r>
            <a:r>
              <a:rPr lang="it-IT" sz="3200" dirty="0" err="1"/>
              <a:t>linfoadenectomia</a:t>
            </a:r>
            <a:endParaRPr lang="it-IT" sz="3200" dirty="0"/>
          </a:p>
          <a:p>
            <a:endParaRPr lang="it-IT" sz="3200" dirty="0"/>
          </a:p>
          <a:p>
            <a:r>
              <a:rPr lang="it-IT" sz="3200" dirty="0"/>
              <a:t>Lesione </a:t>
            </a:r>
            <a:r>
              <a:rPr lang="it-IT" sz="3200" dirty="0" smtClean="0"/>
              <a:t>dei </a:t>
            </a:r>
            <a:r>
              <a:rPr lang="it-IT" sz="3200" b="1" dirty="0">
                <a:solidFill>
                  <a:srgbClr val="FF0000"/>
                </a:solidFill>
              </a:rPr>
              <a:t>NERVI CAVERNOSI </a:t>
            </a:r>
            <a:r>
              <a:rPr lang="it-IT" sz="3200" dirty="0"/>
              <a:t>quando si asporta la parte terminale del retto o lo sfintere anale  </a:t>
            </a:r>
          </a:p>
          <a:p>
            <a:pPr>
              <a:buFontTx/>
              <a:buNone/>
            </a:pPr>
            <a:endParaRPr lang="it-IT" sz="3200" dirty="0"/>
          </a:p>
        </p:txBody>
      </p:sp>
      <p:sp>
        <p:nvSpPr>
          <p:cNvPr id="13315" name="Titolo 1"/>
          <p:cNvSpPr>
            <a:spLocks noGrp="1"/>
          </p:cNvSpPr>
          <p:nvPr>
            <p:ph type="title"/>
          </p:nvPr>
        </p:nvSpPr>
        <p:spPr>
          <a:xfrm>
            <a:off x="0" y="333375"/>
            <a:ext cx="9144000" cy="1143000"/>
          </a:xfrm>
        </p:spPr>
        <p:txBody>
          <a:bodyPr/>
          <a:lstStyle/>
          <a:p>
            <a:pPr algn="ctr"/>
            <a:r>
              <a:rPr lang="it-IT" b="1" dirty="0">
                <a:solidFill>
                  <a:srgbClr val="FFFF00"/>
                </a:solidFill>
                <a:latin typeface="+mn-lt"/>
              </a:rPr>
              <a:t>Quando e come si determina il danno </a:t>
            </a:r>
            <a:r>
              <a:rPr lang="it-IT" b="1" dirty="0" smtClean="0">
                <a:solidFill>
                  <a:srgbClr val="FFFF00"/>
                </a:solidFill>
                <a:latin typeface="+mn-lt"/>
              </a:rPr>
              <a:t>neurogeno </a:t>
            </a:r>
            <a:r>
              <a:rPr lang="it-IT" b="1" dirty="0" err="1" smtClean="0">
                <a:solidFill>
                  <a:srgbClr val="FFFF00"/>
                </a:solidFill>
                <a:latin typeface="+mn-lt"/>
              </a:rPr>
              <a:t>chirugia</a:t>
            </a:r>
            <a:r>
              <a:rPr lang="it-IT" b="1" dirty="0" smtClean="0">
                <a:solidFill>
                  <a:srgbClr val="FFFF00"/>
                </a:solidFill>
                <a:latin typeface="+mn-lt"/>
              </a:rPr>
              <a:t> colo-rettale ?</a:t>
            </a:r>
            <a:endParaRPr lang="it-IT" b="1" dirty="0">
              <a:solidFill>
                <a:srgbClr val="FFFF00"/>
              </a:solidFill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1196752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err="1" smtClean="0">
                <a:solidFill>
                  <a:srgbClr val="FF0000"/>
                </a:solidFill>
              </a:rPr>
              <a:t>Neuropraxia</a:t>
            </a:r>
            <a:r>
              <a:rPr lang="it-IT" sz="4400" b="1" dirty="0" smtClean="0">
                <a:solidFill>
                  <a:srgbClr val="FF0000"/>
                </a:solidFill>
              </a:rPr>
              <a:t> o danno definitivo ?</a:t>
            </a:r>
            <a:endParaRPr lang="it-IT" sz="4400" b="1" dirty="0">
              <a:solidFill>
                <a:srgbClr val="FF000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79512" y="2564904"/>
            <a:ext cx="88204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 smtClean="0"/>
              <a:t>Nella chirurgia prostatica si può considerare vero !</a:t>
            </a:r>
          </a:p>
          <a:p>
            <a:endParaRPr lang="it-IT" sz="3600" dirty="0" smtClean="0"/>
          </a:p>
          <a:p>
            <a:r>
              <a:rPr lang="it-IT" sz="3600" dirty="0" smtClean="0"/>
              <a:t>Nella chirurgia della vescica o del retto ???</a:t>
            </a:r>
            <a:endParaRPr lang="it-IT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195736" y="2708920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 smtClean="0"/>
              <a:t>RIABILITAZIONE</a:t>
            </a:r>
            <a:endParaRPr lang="it-IT" sz="3600" dirty="0"/>
          </a:p>
        </p:txBody>
      </p:sp>
      <p:sp>
        <p:nvSpPr>
          <p:cNvPr id="3" name="Rettangolo 2"/>
          <p:cNvSpPr/>
          <p:nvPr/>
        </p:nvSpPr>
        <p:spPr>
          <a:xfrm>
            <a:off x="2483768" y="2592288"/>
            <a:ext cx="3960440" cy="8367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2699792" y="908720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 smtClean="0"/>
              <a:t>NEUROPRAXIA</a:t>
            </a:r>
            <a:endParaRPr lang="it-IT" sz="36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843808" y="4509120"/>
            <a:ext cx="35283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 smtClean="0"/>
              <a:t>FIBROSI CORPI CAVERNOSI</a:t>
            </a:r>
            <a:endParaRPr lang="it-IT" sz="3600" dirty="0"/>
          </a:p>
        </p:txBody>
      </p:sp>
      <p:sp>
        <p:nvSpPr>
          <p:cNvPr id="7" name="Rettangolo 6"/>
          <p:cNvSpPr/>
          <p:nvPr/>
        </p:nvSpPr>
        <p:spPr>
          <a:xfrm>
            <a:off x="2699792" y="836712"/>
            <a:ext cx="3528392" cy="7920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2843808" y="4437112"/>
            <a:ext cx="3528392" cy="14401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0" name="Connettore 1 9"/>
          <p:cNvCxnSpPr/>
          <p:nvPr/>
        </p:nvCxnSpPr>
        <p:spPr>
          <a:xfrm>
            <a:off x="4427984" y="1988840"/>
            <a:ext cx="0" cy="57606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>
            <a:off x="4427984" y="3429000"/>
            <a:ext cx="0" cy="64807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147</TotalTime>
  <Words>722</Words>
  <Application>Microsoft Office PowerPoint</Application>
  <PresentationFormat>Presentazione su schermo (4:3)</PresentationFormat>
  <Paragraphs>142</Paragraphs>
  <Slides>35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35</vt:i4>
      </vt:variant>
    </vt:vector>
  </HeadingPairs>
  <TitlesOfParts>
    <vt:vector size="36" baseType="lpstr">
      <vt:lpstr>Metro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La sessualita’ nel pz stomizzato</vt:lpstr>
      <vt:lpstr>Quando e come si determina il danno neurogeno chirugia colo-rettale 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Alterazioni della sessualita’ nel sesso femminile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Roberta</dc:creator>
  <cp:lastModifiedBy>ilvano</cp:lastModifiedBy>
  <cp:revision>50</cp:revision>
  <dcterms:created xsi:type="dcterms:W3CDTF">2014-01-22T14:58:29Z</dcterms:created>
  <dcterms:modified xsi:type="dcterms:W3CDTF">2014-02-02T23:30:02Z</dcterms:modified>
</cp:coreProperties>
</file>